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9" r:id="rId2"/>
    <p:sldMasterId id="2147483921" r:id="rId3"/>
    <p:sldMasterId id="2147483933" r:id="rId4"/>
  </p:sldMasterIdLst>
  <p:notesMasterIdLst>
    <p:notesMasterId r:id="rId30"/>
  </p:notesMasterIdLst>
  <p:sldIdLst>
    <p:sldId id="299" r:id="rId5"/>
    <p:sldId id="300" r:id="rId6"/>
    <p:sldId id="256" r:id="rId7"/>
    <p:sldId id="260" r:id="rId8"/>
    <p:sldId id="277" r:id="rId9"/>
    <p:sldId id="278" r:id="rId10"/>
    <p:sldId id="263" r:id="rId11"/>
    <p:sldId id="261" r:id="rId12"/>
    <p:sldId id="295" r:id="rId13"/>
    <p:sldId id="288" r:id="rId14"/>
    <p:sldId id="289" r:id="rId15"/>
    <p:sldId id="262" r:id="rId16"/>
    <p:sldId id="276" r:id="rId17"/>
    <p:sldId id="266" r:id="rId18"/>
    <p:sldId id="280" r:id="rId19"/>
    <p:sldId id="281" r:id="rId20"/>
    <p:sldId id="283" r:id="rId21"/>
    <p:sldId id="284" r:id="rId22"/>
    <p:sldId id="285" r:id="rId23"/>
    <p:sldId id="290" r:id="rId24"/>
    <p:sldId id="292" r:id="rId25"/>
    <p:sldId id="293" r:id="rId26"/>
    <p:sldId id="275" r:id="rId27"/>
    <p:sldId id="287"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7D4"/>
    <a:srgbClr val="3AB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58" d="100"/>
          <a:sy n="58" d="100"/>
        </p:scale>
        <p:origin x="3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7EF30-5F38-497B-9185-9FA1B982C8DA}"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F5A93-2050-4F1C-8913-770E9A21B99A}" type="slidenum">
              <a:rPr lang="en-US" smtClean="0"/>
              <a:t>‹#›</a:t>
            </a:fld>
            <a:endParaRPr lang="en-US"/>
          </a:p>
        </p:txBody>
      </p:sp>
    </p:spTree>
    <p:extLst>
      <p:ext uri="{BB962C8B-B14F-4D97-AF65-F5344CB8AC3E}">
        <p14:creationId xmlns:p14="http://schemas.microsoft.com/office/powerpoint/2010/main" val="123557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Latinos are now the largest ethnic</a:t>
            </a:r>
            <a:r>
              <a:rPr lang="en-US" baseline="0" dirty="0" smtClean="0"/>
              <a:t> group in CA. In 2014, the Latino population outnumbered the White population for the first time. In K-12 schools, they’ve been the largest ethnic group for 2 decades. Today, 1 of every 2 California youth under 25 </a:t>
            </a:r>
            <a:r>
              <a:rPr lang="en-US" baseline="0" dirty="0" err="1" smtClean="0"/>
              <a:t>yrs</a:t>
            </a:r>
            <a:r>
              <a:rPr lang="en-US" baseline="0" dirty="0" smtClean="0"/>
              <a:t> of age are Latino – making it clear that the future of CA will significantly be shaped by the surging Latino population.</a:t>
            </a:r>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4</a:t>
            </a:fld>
            <a:endParaRPr lang="en-US"/>
          </a:p>
        </p:txBody>
      </p:sp>
    </p:spTree>
    <p:extLst>
      <p:ext uri="{BB962C8B-B14F-4D97-AF65-F5344CB8AC3E}">
        <p14:creationId xmlns:p14="http://schemas.microsoft.com/office/powerpoint/2010/main" val="370206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Latino population has been the fastest</a:t>
            </a:r>
            <a:r>
              <a:rPr lang="en-US" baseline="0" dirty="0" smtClean="0"/>
              <a:t> growing ethnic group over the past 50 years. In 2014, the Latino population under age 20 grew to over 50% of the population for the first time. </a:t>
            </a:r>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5</a:t>
            </a:fld>
            <a:endParaRPr lang="en-US"/>
          </a:p>
        </p:txBody>
      </p:sp>
    </p:spTree>
    <p:extLst>
      <p:ext uri="{BB962C8B-B14F-4D97-AF65-F5344CB8AC3E}">
        <p14:creationId xmlns:p14="http://schemas.microsoft.com/office/powerpoint/2010/main" val="316257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w</a:t>
            </a:r>
            <a:r>
              <a:rPr lang="en-US" dirty="0" smtClean="0"/>
              <a:t>e have</a:t>
            </a:r>
            <a:r>
              <a:rPr lang="en-US" baseline="0" dirty="0" smtClean="0"/>
              <a:t> heard this constant narrative that a lot of Latinos are illegal and foreigners but the numbers suggest </a:t>
            </a:r>
            <a:r>
              <a:rPr lang="en-US" baseline="0" dirty="0" err="1" smtClean="0"/>
              <a:t>othrwise</a:t>
            </a:r>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6</a:t>
            </a:fld>
            <a:endParaRPr lang="en-US"/>
          </a:p>
        </p:txBody>
      </p:sp>
    </p:spTree>
    <p:extLst>
      <p:ext uri="{BB962C8B-B14F-4D97-AF65-F5344CB8AC3E}">
        <p14:creationId xmlns:p14="http://schemas.microsoft.com/office/powerpoint/2010/main" val="104069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historically</a:t>
            </a:r>
            <a:r>
              <a:rPr lang="en-US" baseline="0" dirty="0" smtClean="0"/>
              <a:t> </a:t>
            </a:r>
            <a:r>
              <a:rPr lang="en-US" dirty="0" smtClean="0"/>
              <a:t>frame this report</a:t>
            </a:r>
            <a:r>
              <a:rPr lang="en-US" baseline="0" dirty="0" smtClean="0"/>
              <a:t> with the East LA Walkouts. Back then students were facing many discriminatory practices and inequities such as corporal punishment, overcrowded classes, tracking into vocational studies, and material that disregarded their history and culture.</a:t>
            </a:r>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10</a:t>
            </a:fld>
            <a:endParaRPr lang="en-US"/>
          </a:p>
        </p:txBody>
      </p:sp>
    </p:spTree>
    <p:extLst>
      <p:ext uri="{BB962C8B-B14F-4D97-AF65-F5344CB8AC3E}">
        <p14:creationId xmlns:p14="http://schemas.microsoft.com/office/powerpoint/2010/main" val="77670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schools</a:t>
            </a:r>
            <a:r>
              <a:rPr lang="en-US" baseline="0" dirty="0" smtClean="0"/>
              <a:t> allow all students to access college prep classes  and supporting all students to be college and career ready.</a:t>
            </a:r>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14</a:t>
            </a:fld>
            <a:endParaRPr lang="en-US"/>
          </a:p>
        </p:txBody>
      </p:sp>
    </p:spTree>
    <p:extLst>
      <p:ext uri="{BB962C8B-B14F-4D97-AF65-F5344CB8AC3E}">
        <p14:creationId xmlns:p14="http://schemas.microsoft.com/office/powerpoint/2010/main" val="241774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impact we have seen from TMR has vast and diverse. As</a:t>
            </a:r>
            <a:r>
              <a:rPr lang="en-US" baseline="0" dirty="0" smtClean="0"/>
              <a:t> mentioned in the description of the webinar there have been numerous media outlets that have asked about the report, its findings, </a:t>
            </a:r>
            <a:r>
              <a:rPr lang="en-US" baseline="0" dirty="0" err="1" smtClean="0"/>
              <a:t>reccomendations</a:t>
            </a:r>
            <a:r>
              <a:rPr lang="en-US" baseline="0" dirty="0" smtClean="0"/>
              <a:t> that can be adapted for their local area, etc. Additionally, we have had some great engagement by legislators such as Asm. Medina, Bonta, and Weber who are all </a:t>
            </a:r>
            <a:r>
              <a:rPr lang="en-US" sz="1200" kern="1200" dirty="0" smtClean="0">
                <a:solidFill>
                  <a:schemeClr val="tx1"/>
                </a:solidFill>
                <a:effectLst/>
                <a:latin typeface="+mn-lt"/>
                <a:ea typeface="+mn-ea"/>
                <a:cs typeface="+mn-cs"/>
              </a:rPr>
              <a:t>sponsoring</a:t>
            </a:r>
            <a:r>
              <a:rPr lang="en-US" sz="1200" kern="1200" baseline="0" dirty="0" smtClean="0">
                <a:solidFill>
                  <a:schemeClr val="tx1"/>
                </a:solidFill>
                <a:effectLst/>
                <a:latin typeface="+mn-lt"/>
                <a:ea typeface="+mn-ea"/>
                <a:cs typeface="+mn-cs"/>
              </a:rPr>
              <a:t> an</a:t>
            </a:r>
            <a:r>
              <a:rPr lang="en-US" sz="1200" kern="1200" dirty="0" smtClean="0">
                <a:solidFill>
                  <a:schemeClr val="tx1"/>
                </a:solidFill>
                <a:effectLst/>
                <a:latin typeface="+mn-lt"/>
                <a:ea typeface="+mn-ea"/>
                <a:cs typeface="+mn-cs"/>
              </a:rPr>
              <a:t> ethnic studies bill and (3) Asm. Carrillo asked for our assistance in celebrating the 50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anniversary of the 1968 East LA Walkouts where</a:t>
            </a:r>
            <a:r>
              <a:rPr lang="en-US" sz="1200" kern="1200" baseline="0" dirty="0" smtClean="0">
                <a:solidFill>
                  <a:schemeClr val="tx1"/>
                </a:solidFill>
                <a:effectLst/>
                <a:latin typeface="+mn-lt"/>
                <a:ea typeface="+mn-ea"/>
                <a:cs typeface="+mn-cs"/>
              </a:rPr>
              <a:t> they use TMR to frame the discussion and call to 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BE8F5A93-2050-4F1C-8913-770E9A21B99A}" type="slidenum">
              <a:rPr lang="en-US" smtClean="0"/>
              <a:t>20</a:t>
            </a:fld>
            <a:endParaRPr lang="en-US"/>
          </a:p>
        </p:txBody>
      </p:sp>
    </p:spTree>
    <p:extLst>
      <p:ext uri="{BB962C8B-B14F-4D97-AF65-F5344CB8AC3E}">
        <p14:creationId xmlns:p14="http://schemas.microsoft.com/office/powerpoint/2010/main" val="180913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most importantly is the</a:t>
            </a:r>
            <a:r>
              <a:rPr lang="en-US" baseline="0" dirty="0" smtClean="0"/>
              <a:t> data and power this report has given parents, educators and community members. </a:t>
            </a:r>
            <a:r>
              <a:rPr lang="en-US" sz="1200" kern="1200" baseline="0" dirty="0" smtClean="0">
                <a:solidFill>
                  <a:schemeClr val="tx1"/>
                </a:solidFill>
                <a:effectLst/>
                <a:latin typeface="+mn-lt"/>
                <a:ea typeface="+mn-ea"/>
                <a:cs typeface="+mn-cs"/>
              </a:rPr>
              <a:t>We had</a:t>
            </a:r>
            <a:r>
              <a:rPr lang="en-US" sz="1200" kern="1200" dirty="0" smtClean="0">
                <a:solidFill>
                  <a:schemeClr val="tx1"/>
                </a:solidFill>
                <a:effectLst/>
                <a:latin typeface="+mn-lt"/>
                <a:ea typeface="+mn-ea"/>
                <a:cs typeface="+mn-cs"/>
              </a:rPr>
              <a:t> a gentleman attended a UC Master Plan meeting in the CV and was waving around our report and using it as a call</a:t>
            </a:r>
            <a:r>
              <a:rPr lang="en-US" sz="1200" kern="1200" baseline="0" dirty="0" smtClean="0">
                <a:solidFill>
                  <a:schemeClr val="tx1"/>
                </a:solidFill>
                <a:effectLst/>
                <a:latin typeface="+mn-lt"/>
                <a:ea typeface="+mn-ea"/>
                <a:cs typeface="+mn-cs"/>
              </a:rPr>
              <a:t> to action of Latino students in the CV, (2)</a:t>
            </a:r>
            <a:r>
              <a:rPr lang="en-US" sz="1200" kern="1200" dirty="0" smtClean="0">
                <a:solidFill>
                  <a:schemeClr val="tx1"/>
                </a:solidFill>
                <a:effectLst/>
                <a:latin typeface="+mn-lt"/>
                <a:ea typeface="+mn-ea"/>
                <a:cs typeface="+mn-cs"/>
              </a:rPr>
              <a:t> district office teams have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and discussed the report and what they should do to address the findings in their district, professors for school counselor programs are using TMR to discuss what they need to be thinking about as they start their careers in the education field. </a:t>
            </a:r>
          </a:p>
        </p:txBody>
      </p:sp>
      <p:sp>
        <p:nvSpPr>
          <p:cNvPr id="4" name="Slide Number Placeholder 3"/>
          <p:cNvSpPr>
            <a:spLocks noGrp="1"/>
          </p:cNvSpPr>
          <p:nvPr>
            <p:ph type="sldNum" sz="quarter" idx="10"/>
          </p:nvPr>
        </p:nvSpPr>
        <p:spPr/>
        <p:txBody>
          <a:bodyPr/>
          <a:lstStyle/>
          <a:p>
            <a:fld id="{BE8F5A93-2050-4F1C-8913-770E9A21B99A}" type="slidenum">
              <a:rPr lang="en-US" smtClean="0"/>
              <a:t>21</a:t>
            </a:fld>
            <a:endParaRPr lang="en-US"/>
          </a:p>
        </p:txBody>
      </p:sp>
    </p:spTree>
    <p:extLst>
      <p:ext uri="{BB962C8B-B14F-4D97-AF65-F5344CB8AC3E}">
        <p14:creationId xmlns:p14="http://schemas.microsoft.com/office/powerpoint/2010/main" val="237458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213113-259B-47E5-80C4-63A88BC9AFF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198485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3113-259B-47E5-80C4-63A88BC9AFF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11813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3113-259B-47E5-80C4-63A88BC9AFF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3558795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Shape 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706262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13486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842792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0302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44105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598405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Shape 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39647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Shape 3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94412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3113-259B-47E5-80C4-63A88BC9AFF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3659349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942062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910133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622838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Shape 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554990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652740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603712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79092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411666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516931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Shape 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57271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13113-259B-47E5-80C4-63A88BC9AFF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84873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Shape 3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888396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769532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691141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327888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Shape 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704503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142751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37260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280255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521537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Shape 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1978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13113-259B-47E5-80C4-63A88BC9AFF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13375996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Shape 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368642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Shape 3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2133"/>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sp>
        <p:nvSpPr>
          <p:cNvPr id="40" name="Shape 4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710097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42294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Shape 4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1837657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p>
            <a:fld id="{00000000-1234-1234-1234-123412341234}" type="slidenum">
              <a:rPr lang="en"/>
              <a:pPr/>
              <a:t>‹#›</a:t>
            </a:fld>
            <a:endParaRPr/>
          </a:p>
        </p:txBody>
      </p:sp>
    </p:spTree>
    <p:extLst>
      <p:ext uri="{BB962C8B-B14F-4D97-AF65-F5344CB8AC3E}">
        <p14:creationId xmlns:p14="http://schemas.microsoft.com/office/powerpoint/2010/main" val="226159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13113-259B-47E5-80C4-63A88BC9AFFF}"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267607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13113-259B-47E5-80C4-63A88BC9AFFF}"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324844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3113-259B-47E5-80C4-63A88BC9AFFF}"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273713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3113-259B-47E5-80C4-63A88BC9AFF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21888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13113-259B-47E5-80C4-63A88BC9AFF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28354-096E-462C-AC12-F5AEAD00B8EA}" type="slidenum">
              <a:rPr lang="en-US" smtClean="0"/>
              <a:t>‹#›</a:t>
            </a:fld>
            <a:endParaRPr lang="en-US"/>
          </a:p>
        </p:txBody>
      </p:sp>
    </p:spTree>
    <p:extLst>
      <p:ext uri="{BB962C8B-B14F-4D97-AF65-F5344CB8AC3E}">
        <p14:creationId xmlns:p14="http://schemas.microsoft.com/office/powerpoint/2010/main" val="306191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3113-259B-47E5-80C4-63A88BC9AFFF}"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28354-096E-462C-AC12-F5AEAD00B8EA}" type="slidenum">
              <a:rPr lang="en-US" smtClean="0"/>
              <a:t>‹#›</a:t>
            </a:fld>
            <a:endParaRPr lang="en-US"/>
          </a:p>
        </p:txBody>
      </p:sp>
      <p:pic>
        <p:nvPicPr>
          <p:cNvPr id="8" name="Picture 7">
            <a:extLst>
              <a:ext uri="{FF2B5EF4-FFF2-40B4-BE49-F238E27FC236}">
                <a16:creationId xmlns:a16="http://schemas.microsoft.com/office/drawing/2014/main" xmlns="" id="{373401FB-F135-4A61-820E-03CDE14CD53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349875"/>
            <a:ext cx="12192000" cy="1539764"/>
          </a:xfrm>
          <a:prstGeom prst="rect">
            <a:avLst/>
          </a:prstGeom>
        </p:spPr>
      </p:pic>
    </p:spTree>
    <p:extLst>
      <p:ext uri="{BB962C8B-B14F-4D97-AF65-F5344CB8AC3E}">
        <p14:creationId xmlns:p14="http://schemas.microsoft.com/office/powerpoint/2010/main" val="400520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en" sz="1333" kern="0" smtClean="0">
                <a:solidFill>
                  <a:srgbClr val="ADADAD"/>
                </a:solidFill>
                <a:cs typeface="Arial"/>
                <a:sym typeface="Arial"/>
              </a:rPr>
              <a:pPr algn="r"/>
              <a:t>‹#›</a:t>
            </a:fld>
            <a:endParaRPr lang="en" sz="1333" kern="0">
              <a:solidFill>
                <a:srgbClr val="ADADAD"/>
              </a:solidFill>
              <a:cs typeface="Arial"/>
              <a:sym typeface="Arial"/>
            </a:endParaRPr>
          </a:p>
        </p:txBody>
      </p:sp>
    </p:spTree>
    <p:extLst>
      <p:ext uri="{BB962C8B-B14F-4D97-AF65-F5344CB8AC3E}">
        <p14:creationId xmlns:p14="http://schemas.microsoft.com/office/powerpoint/2010/main" val="3605818078"/>
      </p:ext>
    </p:extLst>
  </p:cSld>
  <p:clrMap bg1="lt1" tx1="dk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en" sz="1333" kern="0" smtClean="0">
                <a:solidFill>
                  <a:srgbClr val="ADADAD"/>
                </a:solidFill>
                <a:cs typeface="Arial"/>
                <a:sym typeface="Arial"/>
              </a:rPr>
              <a:pPr algn="r"/>
              <a:t>‹#›</a:t>
            </a:fld>
            <a:endParaRPr lang="en" sz="1333" kern="0">
              <a:solidFill>
                <a:srgbClr val="ADADAD"/>
              </a:solidFill>
              <a:cs typeface="Arial"/>
              <a:sym typeface="Arial"/>
            </a:endParaRPr>
          </a:p>
        </p:txBody>
      </p:sp>
    </p:spTree>
    <p:extLst>
      <p:ext uri="{BB962C8B-B14F-4D97-AF65-F5344CB8AC3E}">
        <p14:creationId xmlns:p14="http://schemas.microsoft.com/office/powerpoint/2010/main" val="4030029140"/>
      </p:ext>
    </p:extLst>
  </p:cSld>
  <p:clrMap bg1="lt1" tx1="dk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en" sz="1333" kern="0" smtClean="0">
                <a:solidFill>
                  <a:srgbClr val="ADADAD"/>
                </a:solidFill>
                <a:cs typeface="Arial"/>
                <a:sym typeface="Arial"/>
              </a:rPr>
              <a:pPr algn="r"/>
              <a:t>‹#›</a:t>
            </a:fld>
            <a:endParaRPr lang="en" sz="1333" kern="0">
              <a:solidFill>
                <a:srgbClr val="ADADAD"/>
              </a:solidFill>
              <a:cs typeface="Arial"/>
              <a:sym typeface="Arial"/>
            </a:endParaRPr>
          </a:p>
        </p:txBody>
      </p:sp>
    </p:spTree>
    <p:extLst>
      <p:ext uri="{BB962C8B-B14F-4D97-AF65-F5344CB8AC3E}">
        <p14:creationId xmlns:p14="http://schemas.microsoft.com/office/powerpoint/2010/main" val="3796251968"/>
      </p:ext>
    </p:extLst>
  </p:cSld>
  <p:clrMap bg1="lt1" tx1="dk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fo@rapsa.org"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est.edtrust.org/resource/the-majority-repor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rnie.silva@siatech.org" TargetMode="Externa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966" y="658577"/>
            <a:ext cx="4354287" cy="1164792"/>
          </a:xfrm>
          <a:prstGeom prst="rect">
            <a:avLst/>
          </a:prstGeom>
        </p:spPr>
      </p:pic>
      <p:sp>
        <p:nvSpPr>
          <p:cNvPr id="3" name="TextBox 2"/>
          <p:cNvSpPr txBox="1"/>
          <p:nvPr/>
        </p:nvSpPr>
        <p:spPr>
          <a:xfrm>
            <a:off x="3033740" y="1823369"/>
            <a:ext cx="6365357" cy="4154984"/>
          </a:xfrm>
          <a:prstGeom prst="rect">
            <a:avLst/>
          </a:prstGeom>
          <a:noFill/>
        </p:spPr>
        <p:txBody>
          <a:bodyPr wrap="square" rtlCol="0">
            <a:spAutoFit/>
          </a:bodyPr>
          <a:lstStyle/>
          <a:p>
            <a:pPr algn="ctr"/>
            <a:r>
              <a:rPr lang="en-US" sz="2400" b="1" kern="0" dirty="0">
                <a:solidFill>
                  <a:srgbClr val="0070C0"/>
                </a:solidFill>
                <a:latin typeface="Segoe UI Semibold" panose="020B0702040204020203" pitchFamily="34" charset="0"/>
                <a:cs typeface="Segoe UI Semibold" panose="020B0702040204020203" pitchFamily="34" charset="0"/>
                <a:sym typeface="Arial"/>
              </a:rPr>
              <a:t>Webinar: </a:t>
            </a:r>
          </a:p>
          <a:p>
            <a:pPr algn="ctr"/>
            <a:r>
              <a:rPr lang="en-US" sz="2800" b="1" kern="0" dirty="0" smtClean="0">
                <a:solidFill>
                  <a:srgbClr val="212121"/>
                </a:solidFill>
                <a:latin typeface="Segoe UI Semibold" panose="020B0702040204020203" pitchFamily="34" charset="0"/>
                <a:cs typeface="Segoe UI Semibold" panose="020B0702040204020203" pitchFamily="34" charset="0"/>
                <a:sym typeface="Arial"/>
              </a:rPr>
              <a:t>The Majority Report:</a:t>
            </a:r>
          </a:p>
          <a:p>
            <a:pPr algn="ctr"/>
            <a:r>
              <a:rPr lang="en-US" sz="2800" b="1" kern="0" dirty="0" smtClean="0">
                <a:solidFill>
                  <a:srgbClr val="212121"/>
                </a:solidFill>
                <a:latin typeface="Segoe UI Semibold" panose="020B0702040204020203" pitchFamily="34" charset="0"/>
                <a:cs typeface="Segoe UI Semibold" panose="020B0702040204020203" pitchFamily="34" charset="0"/>
                <a:sym typeface="Arial"/>
              </a:rPr>
              <a:t>Supporting the Educational Success of Latino Students in California</a:t>
            </a:r>
          </a:p>
          <a:p>
            <a:pPr algn="ctr"/>
            <a:r>
              <a:rPr lang="en-US" sz="2800" b="1" kern="0" dirty="0" smtClean="0">
                <a:solidFill>
                  <a:srgbClr val="212121"/>
                </a:solidFill>
                <a:latin typeface="Segoe UI Semibold" panose="020B0702040204020203" pitchFamily="34" charset="0"/>
                <a:cs typeface="Segoe UI Semibold" panose="020B0702040204020203" pitchFamily="34" charset="0"/>
                <a:sym typeface="Arial"/>
              </a:rPr>
              <a:t> </a:t>
            </a:r>
            <a:endParaRPr lang="en-US" sz="2800" b="1" kern="0" dirty="0">
              <a:solidFill>
                <a:srgbClr val="212121"/>
              </a:solidFill>
              <a:latin typeface="Segoe UI Semibold" panose="020B0702040204020203" pitchFamily="34" charset="0"/>
              <a:cs typeface="Segoe UI Semibold" panose="020B0702040204020203" pitchFamily="34" charset="0"/>
              <a:sym typeface="Arial"/>
            </a:endParaRPr>
          </a:p>
          <a:p>
            <a:pPr algn="ctr"/>
            <a:r>
              <a:rPr lang="en-US" sz="2400" b="1" kern="0" dirty="0">
                <a:solidFill>
                  <a:srgbClr val="0070C0"/>
                </a:solidFill>
                <a:latin typeface="Segoe UI Semibold" panose="020B0702040204020203" pitchFamily="34" charset="0"/>
                <a:cs typeface="Segoe UI Semibold" panose="020B0702040204020203" pitchFamily="34" charset="0"/>
                <a:sym typeface="Arial"/>
              </a:rPr>
              <a:t>Presenter: </a:t>
            </a:r>
          </a:p>
          <a:p>
            <a:pPr algn="ctr"/>
            <a:r>
              <a:rPr lang="en-US" sz="2400" b="1" kern="0" dirty="0" smtClean="0">
                <a:solidFill>
                  <a:srgbClr val="212121"/>
                </a:solidFill>
                <a:latin typeface="Segoe UI Semibold" panose="020B0702040204020203" pitchFamily="34" charset="0"/>
                <a:cs typeface="Segoe UI Semibold" panose="020B0702040204020203" pitchFamily="34" charset="0"/>
                <a:sym typeface="Arial"/>
              </a:rPr>
              <a:t>Manny Rodriguez, Educational Trust West </a:t>
            </a:r>
            <a:endParaRPr lang="en-US" sz="2400" b="1" kern="0" dirty="0">
              <a:solidFill>
                <a:srgbClr val="212121"/>
              </a:solidFill>
              <a:latin typeface="Segoe UI Semibold" panose="020B0702040204020203" pitchFamily="34" charset="0"/>
              <a:cs typeface="Segoe UI Semibold" panose="020B0702040204020203" pitchFamily="34" charset="0"/>
              <a:sym typeface="Arial"/>
            </a:endParaRPr>
          </a:p>
          <a:p>
            <a:pPr algn="ctr"/>
            <a:endParaRPr lang="en-US" sz="2000" b="1" kern="0" dirty="0">
              <a:solidFill>
                <a:srgbClr val="212121"/>
              </a:solidFill>
              <a:latin typeface="Segoe UI Semibold" panose="020B0702040204020203" pitchFamily="34" charset="0"/>
              <a:cs typeface="Segoe UI Semibold" panose="020B0702040204020203" pitchFamily="34" charset="0"/>
              <a:sym typeface="Arial"/>
            </a:endParaRPr>
          </a:p>
          <a:p>
            <a:pPr algn="ctr"/>
            <a:r>
              <a:rPr lang="en-US" sz="2000" b="1" kern="0" dirty="0">
                <a:solidFill>
                  <a:srgbClr val="0070C0"/>
                </a:solidFill>
                <a:latin typeface="Segoe UI Semibold" panose="020B0702040204020203" pitchFamily="34" charset="0"/>
                <a:cs typeface="Segoe UI Semibold" panose="020B0702040204020203" pitchFamily="34" charset="0"/>
                <a:sym typeface="Arial"/>
              </a:rPr>
              <a:t>Date:</a:t>
            </a:r>
          </a:p>
          <a:p>
            <a:pPr algn="ctr"/>
            <a:r>
              <a:rPr lang="en-US" sz="2000" b="1" kern="0" dirty="0" smtClean="0">
                <a:solidFill>
                  <a:srgbClr val="0070C0"/>
                </a:solidFill>
                <a:latin typeface="Segoe UI Semibold" panose="020B0702040204020203" pitchFamily="34" charset="0"/>
                <a:cs typeface="Segoe UI Semibold" panose="020B0702040204020203" pitchFamily="34" charset="0"/>
                <a:sym typeface="Arial"/>
              </a:rPr>
              <a:t>March 29, </a:t>
            </a:r>
            <a:r>
              <a:rPr lang="en-US" sz="2000" b="1" kern="0" dirty="0">
                <a:solidFill>
                  <a:srgbClr val="0070C0"/>
                </a:solidFill>
                <a:latin typeface="Segoe UI Semibold" panose="020B0702040204020203" pitchFamily="34" charset="0"/>
                <a:cs typeface="Segoe UI Semibold" panose="020B0702040204020203" pitchFamily="34" charset="0"/>
                <a:sym typeface="Arial"/>
              </a:rPr>
              <a:t>2018</a:t>
            </a:r>
          </a:p>
          <a:p>
            <a:pPr algn="ctr"/>
            <a:endParaRPr lang="en-US" sz="2000" b="1" kern="0" dirty="0">
              <a:solidFill>
                <a:srgbClr val="002060"/>
              </a:solidFill>
              <a:cs typeface="Arial"/>
              <a:sym typeface="Arial"/>
            </a:endParaRPr>
          </a:p>
        </p:txBody>
      </p:sp>
    </p:spTree>
    <p:extLst>
      <p:ext uri="{BB962C8B-B14F-4D97-AF65-F5344CB8AC3E}">
        <p14:creationId xmlns:p14="http://schemas.microsoft.com/office/powerpoint/2010/main" val="75430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85494"/>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62038" y="1368576"/>
            <a:ext cx="5169504" cy="2372151"/>
          </a:xfrm>
        </p:spPr>
        <p:txBody>
          <a:bodyPr>
            <a:noAutofit/>
          </a:bodyPr>
          <a:lstStyle/>
          <a:p>
            <a:pPr algn="ctr"/>
            <a:r>
              <a:rPr lang="en-US" sz="4000" dirty="0">
                <a:solidFill>
                  <a:schemeClr val="tx1"/>
                </a:solidFill>
              </a:rPr>
              <a:t>In 1968, thousands of Latino students marched out of their high schools in a protest that would go down in history as the </a:t>
            </a:r>
            <a:r>
              <a:rPr lang="en-US" sz="4000" b="1" dirty="0">
                <a:solidFill>
                  <a:schemeClr val="tx1"/>
                </a:solidFill>
              </a:rPr>
              <a:t>East LA Walkouts</a:t>
            </a:r>
            <a:r>
              <a:rPr lang="en-US" sz="4000" dirty="0">
                <a:solidFill>
                  <a:schemeClr val="tx1"/>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5453" y="437482"/>
            <a:ext cx="4501189" cy="252066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565" y="2554651"/>
            <a:ext cx="4805988" cy="265668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3655937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85494"/>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500062"/>
            <a:ext cx="12192000" cy="1264083"/>
          </a:xfrm>
        </p:spPr>
        <p:txBody>
          <a:bodyPr>
            <a:normAutofit fontScale="90000"/>
          </a:bodyPr>
          <a:lstStyle/>
          <a:p>
            <a:pPr algn="ctr"/>
            <a:r>
              <a:rPr lang="en-US" dirty="0">
                <a:latin typeface="Franklin Gothic Book" panose="020B0503020102020204" pitchFamily="34" charset="0"/>
              </a:rPr>
              <a:t>Half a century later, Latino students still face barriers</a:t>
            </a:r>
            <a:br>
              <a:rPr lang="en-US" dirty="0">
                <a:latin typeface="Franklin Gothic Book" panose="020B0503020102020204" pitchFamily="34" charset="0"/>
              </a:rPr>
            </a:br>
            <a:endParaRPr lang="en-US" dirty="0">
              <a:latin typeface="Franklin Gothic Book" panose="020B0503020102020204" pitchFamily="34" charset="0"/>
            </a:endParaRPr>
          </a:p>
        </p:txBody>
      </p:sp>
      <p:sp>
        <p:nvSpPr>
          <p:cNvPr id="3" name="Content Placeholder 2"/>
          <p:cNvSpPr>
            <a:spLocks noGrp="1"/>
          </p:cNvSpPr>
          <p:nvPr>
            <p:ph idx="1"/>
          </p:nvPr>
        </p:nvSpPr>
        <p:spPr>
          <a:xfrm>
            <a:off x="595952" y="1503474"/>
            <a:ext cx="11000096" cy="3861494"/>
          </a:xfrm>
        </p:spPr>
        <p:txBody>
          <a:bodyPr>
            <a:noAutofit/>
          </a:bodyPr>
          <a:lstStyle/>
          <a:p>
            <a:pPr marL="0" indent="0">
              <a:buNone/>
            </a:pPr>
            <a:endParaRPr lang="en-US" sz="700" dirty="0">
              <a:latin typeface="Franklin Gothic Book" panose="020B0503020102020204" pitchFamily="34" charset="0"/>
            </a:endParaRPr>
          </a:p>
          <a:p>
            <a:pPr marL="0" indent="0">
              <a:buNone/>
            </a:pPr>
            <a:r>
              <a:rPr lang="en-US" sz="4000" dirty="0">
                <a:latin typeface="Franklin Gothic Book" panose="020B0503020102020204" pitchFamily="34" charset="0"/>
              </a:rPr>
              <a:t>Latino students:</a:t>
            </a:r>
          </a:p>
          <a:p>
            <a:r>
              <a:rPr lang="en-US" dirty="0">
                <a:latin typeface="Franklin Gothic Book" panose="020B0503020102020204" pitchFamily="34" charset="0"/>
              </a:rPr>
              <a:t>Have insufficient access to early childhood education; </a:t>
            </a:r>
          </a:p>
          <a:p>
            <a:pPr lvl="0"/>
            <a:r>
              <a:rPr lang="en-US" dirty="0">
                <a:latin typeface="Franklin Gothic Book" panose="020B0503020102020204" pitchFamily="34" charset="0"/>
              </a:rPr>
              <a:t>Attend the nation’s most segregated schools; </a:t>
            </a:r>
          </a:p>
          <a:p>
            <a:pPr lvl="0"/>
            <a:r>
              <a:rPr lang="en-US" dirty="0">
                <a:latin typeface="Franklin Gothic Book" panose="020B0503020102020204" pitchFamily="34" charset="0"/>
              </a:rPr>
              <a:t>Are often tracked away from college-preparatory coursework; </a:t>
            </a:r>
          </a:p>
          <a:p>
            <a:pPr lvl="0"/>
            <a:r>
              <a:rPr lang="en-US" dirty="0">
                <a:latin typeface="Franklin Gothic Book" panose="020B0503020102020204" pitchFamily="34" charset="0"/>
              </a:rPr>
              <a:t>Are sometimes perceived as less academically capable than their White or Asian peers;</a:t>
            </a:r>
          </a:p>
          <a:p>
            <a:pPr lvl="0"/>
            <a:r>
              <a:rPr lang="en-US" dirty="0">
                <a:latin typeface="Franklin Gothic Book" panose="020B0503020102020204" pitchFamily="34" charset="0"/>
              </a:rPr>
              <a:t>Are less likely to feel connected to their school environment.</a:t>
            </a:r>
          </a:p>
        </p:txBody>
      </p:sp>
      <p:cxnSp>
        <p:nvCxnSpPr>
          <p:cNvPr id="6" name="Straight Connector 5"/>
          <p:cNvCxnSpPr/>
          <p:nvPr/>
        </p:nvCxnSpPr>
        <p:spPr>
          <a:xfrm flipH="1">
            <a:off x="328065" y="1245080"/>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415098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0092" y="0"/>
            <a:ext cx="10699173" cy="1325563"/>
          </a:xfrm>
        </p:spPr>
        <p:txBody>
          <a:bodyPr>
            <a:normAutofit/>
          </a:bodyPr>
          <a:lstStyle/>
          <a:p>
            <a:pPr algn="ctr"/>
            <a:r>
              <a:rPr lang="en-US" sz="4000" dirty="0" smtClean="0">
                <a:latin typeface="Franklin Gothic Book" panose="020B0503020102020204" pitchFamily="34" charset="0"/>
              </a:rPr>
              <a:t>Outcomes </a:t>
            </a:r>
            <a:r>
              <a:rPr lang="en-US" sz="4000" dirty="0">
                <a:latin typeface="Franklin Gothic Book" panose="020B0503020102020204" pitchFamily="34" charset="0"/>
              </a:rPr>
              <a:t>for Latino students have improved…</a:t>
            </a:r>
          </a:p>
        </p:txBody>
      </p:sp>
      <p:sp>
        <p:nvSpPr>
          <p:cNvPr id="3" name="Content Placeholder 2"/>
          <p:cNvSpPr>
            <a:spLocks noGrp="1"/>
          </p:cNvSpPr>
          <p:nvPr>
            <p:ph idx="1"/>
          </p:nvPr>
        </p:nvSpPr>
        <p:spPr>
          <a:xfrm>
            <a:off x="838200" y="1457021"/>
            <a:ext cx="10515600" cy="4478102"/>
          </a:xfrm>
        </p:spPr>
        <p:txBody>
          <a:bodyPr>
            <a:normAutofit lnSpcReduction="10000"/>
          </a:bodyPr>
          <a:lstStyle/>
          <a:p>
            <a:pPr marL="0" indent="0" algn="ctr">
              <a:buNone/>
            </a:pPr>
            <a:r>
              <a:rPr lang="en-US" sz="3200" dirty="0"/>
              <a:t>The gaps Latino students face in kindergarten readiness and fourth- and eighth-grade achievement are narrowing</a:t>
            </a:r>
          </a:p>
          <a:p>
            <a:pPr marL="0" indent="0" algn="ctr">
              <a:buNone/>
            </a:pPr>
            <a:endParaRPr lang="en-US" sz="3200" dirty="0"/>
          </a:p>
          <a:p>
            <a:pPr marL="0" indent="0" algn="ctr">
              <a:buNone/>
            </a:pPr>
            <a:r>
              <a:rPr lang="en-US" sz="3200" dirty="0"/>
              <a:t>High school dropout rates decreased from 27 percent in </a:t>
            </a:r>
            <a:endParaRPr lang="en-US" sz="3200" dirty="0" smtClean="0"/>
          </a:p>
          <a:p>
            <a:pPr marL="0" indent="0" algn="ctr">
              <a:buNone/>
            </a:pPr>
            <a:r>
              <a:rPr lang="en-US" sz="3200" dirty="0" smtClean="0"/>
              <a:t>1993-94 </a:t>
            </a:r>
            <a:r>
              <a:rPr lang="en-US" sz="3200" dirty="0"/>
              <a:t>to 12 percent in 2015-16</a:t>
            </a:r>
          </a:p>
          <a:p>
            <a:pPr marL="0" indent="0" algn="ctr">
              <a:buNone/>
            </a:pPr>
            <a:endParaRPr lang="en-US" sz="3200" dirty="0"/>
          </a:p>
          <a:p>
            <a:pPr marL="0" indent="0" algn="ctr">
              <a:buNone/>
            </a:pPr>
            <a:r>
              <a:rPr lang="en-US" sz="3200" dirty="0"/>
              <a:t>The number of Latino students completing Associate’s and Bachelor’s degrees in California has </a:t>
            </a:r>
            <a:r>
              <a:rPr lang="en-US" sz="3200" dirty="0" smtClean="0"/>
              <a:t>doubled </a:t>
            </a:r>
            <a:r>
              <a:rPr lang="en-US" sz="3200" dirty="0"/>
              <a:t>in the past decade</a:t>
            </a:r>
            <a:endParaRPr lang="en-US" sz="3200" b="1" dirty="0"/>
          </a:p>
        </p:txBody>
      </p:sp>
      <p:cxnSp>
        <p:nvCxnSpPr>
          <p:cNvPr id="4" name="Straight Connector 3"/>
          <p:cNvCxnSpPr/>
          <p:nvPr/>
        </p:nvCxnSpPr>
        <p:spPr>
          <a:xfrm flipH="1">
            <a:off x="583188" y="1059343"/>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152241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49" y="0"/>
            <a:ext cx="10515600" cy="1325563"/>
          </a:xfrm>
        </p:spPr>
        <p:txBody>
          <a:bodyPr>
            <a:normAutofit/>
          </a:bodyPr>
          <a:lstStyle/>
          <a:p>
            <a:r>
              <a:rPr lang="en-US" sz="4000" dirty="0">
                <a:latin typeface="Franklin Gothic Book" panose="020B0503020102020204" pitchFamily="34" charset="0"/>
              </a:rPr>
              <a:t>… but change is not fast enough</a:t>
            </a:r>
          </a:p>
        </p:txBody>
      </p:sp>
      <p:sp>
        <p:nvSpPr>
          <p:cNvPr id="3" name="Content Placeholder 2"/>
          <p:cNvSpPr>
            <a:spLocks noGrp="1"/>
          </p:cNvSpPr>
          <p:nvPr>
            <p:ph idx="1"/>
          </p:nvPr>
        </p:nvSpPr>
        <p:spPr/>
        <p:txBody>
          <a:bodyPr>
            <a:normAutofit/>
          </a:bodyPr>
          <a:lstStyle/>
          <a:p>
            <a:pPr marL="0" indent="0" algn="ctr">
              <a:buNone/>
            </a:pPr>
            <a:r>
              <a:rPr lang="en-US" sz="3200" dirty="0"/>
              <a:t>The increase in college degree attainment has barely made a dent in the percentage of Latino adults with a degree over the same time</a:t>
            </a:r>
          </a:p>
          <a:p>
            <a:pPr marL="0" indent="0" algn="ctr">
              <a:buNone/>
            </a:pPr>
            <a:endParaRPr lang="en-US" sz="3200" dirty="0"/>
          </a:p>
          <a:p>
            <a:pPr marL="0" indent="0" algn="ctr">
              <a:buNone/>
            </a:pPr>
            <a:r>
              <a:rPr lang="en-US" sz="3200" dirty="0"/>
              <a:t>Among all ethnic groups, </a:t>
            </a:r>
            <a:r>
              <a:rPr lang="en-US" sz="3200" dirty="0" smtClean="0"/>
              <a:t>Latino adults are </a:t>
            </a:r>
            <a:r>
              <a:rPr lang="en-US" sz="3200" dirty="0"/>
              <a:t>least likely to have a college degree</a:t>
            </a:r>
          </a:p>
        </p:txBody>
      </p:sp>
      <p:cxnSp>
        <p:nvCxnSpPr>
          <p:cNvPr id="5" name="Straight Connector 4"/>
          <p:cNvCxnSpPr/>
          <p:nvPr/>
        </p:nvCxnSpPr>
        <p:spPr>
          <a:xfrm flipH="1">
            <a:off x="438149" y="1129819"/>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517368"/>
            <a:ext cx="12192000" cy="1493032"/>
          </a:xfrm>
          <a:prstGeom prst="rect">
            <a:avLst/>
          </a:prstGeom>
        </p:spPr>
      </p:pic>
    </p:spTree>
    <p:extLst>
      <p:ext uri="{BB962C8B-B14F-4D97-AF65-F5344CB8AC3E}">
        <p14:creationId xmlns:p14="http://schemas.microsoft.com/office/powerpoint/2010/main" val="97412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187" y="345136"/>
            <a:ext cx="3216667" cy="5316755"/>
          </a:xfrm>
        </p:spPr>
        <p:txBody>
          <a:bodyPr/>
          <a:lstStyle/>
          <a:p>
            <a:pPr algn="ct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Turning the Curve</a:t>
            </a:r>
            <a:br>
              <a:rPr lang="en-US" dirty="0">
                <a:latin typeface="Franklin Gothic Book" panose="020B0503020102020204" pitchFamily="34" charset="0"/>
              </a:rPr>
            </a:br>
            <a:r>
              <a:rPr lang="en-US" b="1" dirty="0">
                <a:latin typeface="Franklin Gothic Book" panose="020B0503020102020204" pitchFamily="34" charset="0"/>
              </a:rPr>
              <a:t>Academics</a:t>
            </a:r>
          </a:p>
        </p:txBody>
      </p:sp>
      <p:sp>
        <p:nvSpPr>
          <p:cNvPr id="3" name="Content Placeholder 2"/>
          <p:cNvSpPr>
            <a:spLocks noGrp="1"/>
          </p:cNvSpPr>
          <p:nvPr>
            <p:ph idx="1"/>
          </p:nvPr>
        </p:nvSpPr>
        <p:spPr>
          <a:xfrm>
            <a:off x="4063999" y="1791009"/>
            <a:ext cx="7409873" cy="4955772"/>
          </a:xfrm>
        </p:spPr>
        <p:txBody>
          <a:bodyPr>
            <a:normAutofit/>
          </a:bodyPr>
          <a:lstStyle/>
          <a:p>
            <a:pPr marL="0" indent="0" algn="ctr">
              <a:buNone/>
            </a:pPr>
            <a:r>
              <a:rPr lang="en-US" sz="3200" dirty="0">
                <a:latin typeface="Franklin Gothic Book" panose="020B0503020102020204" pitchFamily="34" charset="0"/>
              </a:rPr>
              <a:t>San Jose Unified, San Francisco Unified, and Oakland Unified are among several districts across the state who hold students to higher academic expectations by implementing </a:t>
            </a:r>
            <a:r>
              <a:rPr lang="en-US" sz="3200" b="1" dirty="0">
                <a:latin typeface="Franklin Gothic Book" panose="020B0503020102020204" pitchFamily="34" charset="0"/>
              </a:rPr>
              <a:t>“A-G for all” policies</a:t>
            </a:r>
          </a:p>
        </p:txBody>
      </p:sp>
      <p:pic>
        <p:nvPicPr>
          <p:cNvPr id="4" name="Picture 3">
            <a:extLst>
              <a:ext uri="{FF2B5EF4-FFF2-40B4-BE49-F238E27FC236}">
                <a16:creationId xmlns:a16="http://schemas.microsoft.com/office/drawing/2014/main" xmlns="" id="{536DADF7-E024-4CEF-9F25-55A03FCBC3CE}"/>
              </a:ext>
            </a:extLst>
          </p:cNvPr>
          <p:cNvPicPr>
            <a:picLocks noChangeAspect="1"/>
          </p:cNvPicPr>
          <p:nvPr/>
        </p:nvPicPr>
        <p:blipFill>
          <a:blip r:embed="rId3"/>
          <a:stretch>
            <a:fillRect/>
          </a:stretch>
        </p:blipFill>
        <p:spPr>
          <a:xfrm>
            <a:off x="760412" y="638114"/>
            <a:ext cx="2543175" cy="2933700"/>
          </a:xfrm>
          <a:prstGeom prst="rect">
            <a:avLst/>
          </a:prstGeom>
        </p:spPr>
      </p:pic>
      <p:cxnSp>
        <p:nvCxnSpPr>
          <p:cNvPr id="7" name="Straight Connector 6"/>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166938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187" y="345136"/>
            <a:ext cx="3216667" cy="5316755"/>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Turning the Curve</a:t>
            </a:r>
            <a:br>
              <a:rPr lang="en-US" dirty="0"/>
            </a:br>
            <a:r>
              <a:rPr lang="en-US" b="1" dirty="0"/>
              <a:t>School Environment</a:t>
            </a:r>
          </a:p>
        </p:txBody>
      </p:sp>
      <p:sp>
        <p:nvSpPr>
          <p:cNvPr id="3" name="Content Placeholder 2"/>
          <p:cNvSpPr>
            <a:spLocks noGrp="1"/>
          </p:cNvSpPr>
          <p:nvPr>
            <p:ph idx="1"/>
          </p:nvPr>
        </p:nvSpPr>
        <p:spPr>
          <a:xfrm>
            <a:off x="4184071" y="1458499"/>
            <a:ext cx="7409873" cy="4955772"/>
          </a:xfrm>
        </p:spPr>
        <p:txBody>
          <a:bodyPr>
            <a:normAutofit/>
          </a:bodyPr>
          <a:lstStyle/>
          <a:p>
            <a:pPr marL="0" indent="0" algn="ctr">
              <a:buNone/>
            </a:pPr>
            <a:r>
              <a:rPr lang="en-US" sz="3200" dirty="0"/>
              <a:t>The Puente Project</a:t>
            </a:r>
            <a:r>
              <a:rPr lang="en-US" sz="3200" b="1" dirty="0"/>
              <a:t> </a:t>
            </a:r>
            <a:r>
              <a:rPr lang="en-US" sz="3200" dirty="0"/>
              <a:t>partners with districts works with teachers and counselors to incorporate </a:t>
            </a:r>
            <a:r>
              <a:rPr lang="en-US" sz="3200" b="1" dirty="0"/>
              <a:t>culturally relevant curriculum</a:t>
            </a:r>
            <a:r>
              <a:rPr lang="en-US" sz="3200" dirty="0"/>
              <a:t> and </a:t>
            </a:r>
            <a:r>
              <a:rPr lang="en-US" sz="3200" b="1" dirty="0"/>
              <a:t>develop meaningful, personal relationships</a:t>
            </a:r>
            <a:r>
              <a:rPr lang="en-US" sz="3200" dirty="0"/>
              <a:t> with students, increasing their likelihood of going to college. </a:t>
            </a:r>
          </a:p>
          <a:p>
            <a:pPr marL="457200" lvl="1" indent="0">
              <a:buNone/>
            </a:pPr>
            <a:endParaRPr lang="en-US" dirty="0"/>
          </a:p>
        </p:txBody>
      </p:sp>
      <p:pic>
        <p:nvPicPr>
          <p:cNvPr id="6" name="Picture 5">
            <a:extLst>
              <a:ext uri="{FF2B5EF4-FFF2-40B4-BE49-F238E27FC236}">
                <a16:creationId xmlns:a16="http://schemas.microsoft.com/office/drawing/2014/main" xmlns="" id="{536DADF7-E024-4CEF-9F25-55A03FCBC3CE}"/>
              </a:ext>
            </a:extLst>
          </p:cNvPr>
          <p:cNvPicPr>
            <a:picLocks noChangeAspect="1"/>
          </p:cNvPicPr>
          <p:nvPr/>
        </p:nvPicPr>
        <p:blipFill>
          <a:blip r:embed="rId2"/>
          <a:stretch>
            <a:fillRect/>
          </a:stretch>
        </p:blipFill>
        <p:spPr>
          <a:xfrm>
            <a:off x="820448" y="370334"/>
            <a:ext cx="2543175" cy="2933700"/>
          </a:xfrm>
          <a:prstGeom prst="rect">
            <a:avLst/>
          </a:prstGeom>
        </p:spPr>
      </p:pic>
      <p:cxnSp>
        <p:nvCxnSpPr>
          <p:cNvPr id="7" name="Straight Connector 6"/>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17657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F5EE08F7-B184-43A3-BA56-F4194C8FF8F8}"/>
              </a:ext>
            </a:extLst>
          </p:cNvPr>
          <p:cNvSpPr txBox="1">
            <a:spLocks/>
          </p:cNvSpPr>
          <p:nvPr/>
        </p:nvSpPr>
        <p:spPr>
          <a:xfrm>
            <a:off x="607187" y="345136"/>
            <a:ext cx="3216667" cy="53167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Turning the Curve</a:t>
            </a:r>
            <a:r>
              <a:rPr lang="en-US" sz="3300" dirty="0"/>
              <a:t/>
            </a:r>
            <a:br>
              <a:rPr lang="en-US" sz="3300" dirty="0"/>
            </a:br>
            <a:r>
              <a:rPr lang="en-US" sz="3300" b="1" dirty="0"/>
              <a:t>Supporting Individual Needs</a:t>
            </a:r>
          </a:p>
        </p:txBody>
      </p:sp>
      <p:sp>
        <p:nvSpPr>
          <p:cNvPr id="6" name="Content Placeholder 2">
            <a:extLst>
              <a:ext uri="{FF2B5EF4-FFF2-40B4-BE49-F238E27FC236}">
                <a16:creationId xmlns:a16="http://schemas.microsoft.com/office/drawing/2014/main" xmlns="" id="{64A58671-BC71-4471-B389-2116B41218DE}"/>
              </a:ext>
            </a:extLst>
          </p:cNvPr>
          <p:cNvSpPr>
            <a:spLocks noGrp="1"/>
          </p:cNvSpPr>
          <p:nvPr>
            <p:ph idx="1"/>
          </p:nvPr>
        </p:nvSpPr>
        <p:spPr>
          <a:xfrm>
            <a:off x="4184071" y="345136"/>
            <a:ext cx="7409873" cy="5132028"/>
          </a:xfrm>
        </p:spPr>
        <p:txBody>
          <a:bodyPr>
            <a:normAutofit fontScale="85000" lnSpcReduction="10000"/>
          </a:bodyPr>
          <a:lstStyle/>
          <a:p>
            <a:pPr marL="0" indent="0" algn="ctr">
              <a:buNone/>
            </a:pPr>
            <a:r>
              <a:rPr lang="en-US" sz="3200" dirty="0"/>
              <a:t>Palo Alto Unified, East Side Union, and Gilroy Unified are among the over 100 districts statewide that have issued resolutions committing to support and protect </a:t>
            </a:r>
            <a:r>
              <a:rPr lang="en-US" sz="3200" b="1" dirty="0"/>
              <a:t>undocumented students</a:t>
            </a:r>
          </a:p>
          <a:p>
            <a:pPr marL="0" indent="0" algn="ctr">
              <a:buNone/>
            </a:pPr>
            <a:endParaRPr lang="en-US" sz="3200" b="1" dirty="0"/>
          </a:p>
          <a:p>
            <a:pPr marL="0" indent="0" algn="ctr">
              <a:buNone/>
            </a:pPr>
            <a:r>
              <a:rPr lang="en-US" sz="3200" dirty="0"/>
              <a:t>Almost 300 districts across 52 counties award the State Seal of Biliteracy to high school graduates in recognition of </a:t>
            </a:r>
            <a:r>
              <a:rPr lang="en-US" sz="3200" b="1" dirty="0"/>
              <a:t>bilingual and biliterate proficiency</a:t>
            </a:r>
          </a:p>
          <a:p>
            <a:pPr marL="0" indent="0">
              <a:buNone/>
            </a:pPr>
            <a:endParaRPr lang="en-US" sz="3200" dirty="0"/>
          </a:p>
          <a:p>
            <a:pPr marL="0" indent="0" algn="ctr">
              <a:buNone/>
            </a:pPr>
            <a:r>
              <a:rPr lang="en-US" sz="3200" dirty="0"/>
              <a:t>Kern County leverages their regional Migrant Education Program to provide additional learning time after school, on Saturdays, during the summer, and at home for </a:t>
            </a:r>
            <a:r>
              <a:rPr lang="en-US" sz="3200" b="1" dirty="0"/>
              <a:t>migrant students</a:t>
            </a:r>
            <a:endParaRPr lang="en-US" b="1" dirty="0"/>
          </a:p>
        </p:txBody>
      </p:sp>
      <p:pic>
        <p:nvPicPr>
          <p:cNvPr id="8" name="Picture 7">
            <a:extLst>
              <a:ext uri="{FF2B5EF4-FFF2-40B4-BE49-F238E27FC236}">
                <a16:creationId xmlns:a16="http://schemas.microsoft.com/office/drawing/2014/main" xmlns="" id="{536DADF7-E024-4CEF-9F25-55A03FCBC3CE}"/>
              </a:ext>
            </a:extLst>
          </p:cNvPr>
          <p:cNvPicPr>
            <a:picLocks noChangeAspect="1"/>
          </p:cNvPicPr>
          <p:nvPr/>
        </p:nvPicPr>
        <p:blipFill>
          <a:blip r:embed="rId2"/>
          <a:stretch>
            <a:fillRect/>
          </a:stretch>
        </p:blipFill>
        <p:spPr>
          <a:xfrm>
            <a:off x="760412" y="370334"/>
            <a:ext cx="2543175" cy="2933700"/>
          </a:xfrm>
          <a:prstGeom prst="rect">
            <a:avLst/>
          </a:prstGeom>
        </p:spPr>
      </p:pic>
      <p:cxnSp>
        <p:nvCxnSpPr>
          <p:cNvPr id="9" name="Straight Connector 8"/>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2544662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F5EE08F7-B184-43A3-BA56-F4194C8FF8F8}"/>
              </a:ext>
            </a:extLst>
          </p:cNvPr>
          <p:cNvSpPr txBox="1">
            <a:spLocks/>
          </p:cNvSpPr>
          <p:nvPr/>
        </p:nvSpPr>
        <p:spPr>
          <a:xfrm>
            <a:off x="607187" y="345136"/>
            <a:ext cx="3216667" cy="53167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Turning the Curve</a:t>
            </a:r>
            <a:r>
              <a:rPr lang="en-US" sz="3300" dirty="0"/>
              <a:t/>
            </a:r>
            <a:br>
              <a:rPr lang="en-US" sz="3300" dirty="0"/>
            </a:br>
            <a:r>
              <a:rPr lang="en-US" sz="3300" b="1" dirty="0"/>
              <a:t>College Preparation</a:t>
            </a:r>
          </a:p>
        </p:txBody>
      </p:sp>
      <p:sp>
        <p:nvSpPr>
          <p:cNvPr id="6" name="Content Placeholder 2">
            <a:extLst>
              <a:ext uri="{FF2B5EF4-FFF2-40B4-BE49-F238E27FC236}">
                <a16:creationId xmlns:a16="http://schemas.microsoft.com/office/drawing/2014/main" xmlns="" id="{64A58671-BC71-4471-B389-2116B41218DE}"/>
              </a:ext>
            </a:extLst>
          </p:cNvPr>
          <p:cNvSpPr>
            <a:spLocks noGrp="1"/>
          </p:cNvSpPr>
          <p:nvPr>
            <p:ph idx="1"/>
          </p:nvPr>
        </p:nvSpPr>
        <p:spPr>
          <a:xfrm>
            <a:off x="4137890" y="1672357"/>
            <a:ext cx="7409873" cy="5132028"/>
          </a:xfrm>
        </p:spPr>
        <p:txBody>
          <a:bodyPr>
            <a:normAutofit/>
          </a:bodyPr>
          <a:lstStyle/>
          <a:p>
            <a:pPr marL="0" indent="0" algn="ctr">
              <a:buNone/>
            </a:pPr>
            <a:r>
              <a:rPr lang="en-US" sz="3200" dirty="0"/>
              <a:t>Riverside County Office of Education created the </a:t>
            </a:r>
            <a:r>
              <a:rPr lang="en-US" sz="3200" b="1" dirty="0"/>
              <a:t>Riverside County Education Collaborative</a:t>
            </a:r>
            <a:r>
              <a:rPr lang="en-US" sz="3200" dirty="0"/>
              <a:t> to pilot college-going interventions with five focus districts and three higher education partners, and then scaled what works county-wide</a:t>
            </a:r>
          </a:p>
        </p:txBody>
      </p:sp>
      <p:pic>
        <p:nvPicPr>
          <p:cNvPr id="8" name="Picture 7">
            <a:extLst>
              <a:ext uri="{FF2B5EF4-FFF2-40B4-BE49-F238E27FC236}">
                <a16:creationId xmlns:a16="http://schemas.microsoft.com/office/drawing/2014/main" xmlns="" id="{536DADF7-E024-4CEF-9F25-55A03FCBC3CE}"/>
              </a:ext>
            </a:extLst>
          </p:cNvPr>
          <p:cNvPicPr>
            <a:picLocks noChangeAspect="1"/>
          </p:cNvPicPr>
          <p:nvPr/>
        </p:nvPicPr>
        <p:blipFill>
          <a:blip r:embed="rId2"/>
          <a:stretch>
            <a:fillRect/>
          </a:stretch>
        </p:blipFill>
        <p:spPr>
          <a:xfrm>
            <a:off x="760412" y="566674"/>
            <a:ext cx="2543175" cy="2933700"/>
          </a:xfrm>
          <a:prstGeom prst="rect">
            <a:avLst/>
          </a:prstGeom>
        </p:spPr>
      </p:pic>
      <p:cxnSp>
        <p:nvCxnSpPr>
          <p:cNvPr id="9" name="Straight Connector 8"/>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3753409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F5EE08F7-B184-43A3-BA56-F4194C8FF8F8}"/>
              </a:ext>
            </a:extLst>
          </p:cNvPr>
          <p:cNvSpPr txBox="1">
            <a:spLocks/>
          </p:cNvSpPr>
          <p:nvPr/>
        </p:nvSpPr>
        <p:spPr>
          <a:xfrm>
            <a:off x="607187" y="345136"/>
            <a:ext cx="3216667" cy="53167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Turning the Curve</a:t>
            </a:r>
            <a:r>
              <a:rPr lang="en-US" sz="3300" dirty="0"/>
              <a:t/>
            </a:r>
            <a:br>
              <a:rPr lang="en-US" sz="3300" dirty="0"/>
            </a:br>
            <a:r>
              <a:rPr lang="en-US" sz="3300" b="1" dirty="0"/>
              <a:t>College Affordability</a:t>
            </a:r>
          </a:p>
        </p:txBody>
      </p:sp>
      <p:sp>
        <p:nvSpPr>
          <p:cNvPr id="6" name="Content Placeholder 2">
            <a:extLst>
              <a:ext uri="{FF2B5EF4-FFF2-40B4-BE49-F238E27FC236}">
                <a16:creationId xmlns:a16="http://schemas.microsoft.com/office/drawing/2014/main" xmlns="" id="{64A58671-BC71-4471-B389-2116B41218DE}"/>
              </a:ext>
            </a:extLst>
          </p:cNvPr>
          <p:cNvSpPr>
            <a:spLocks noGrp="1"/>
          </p:cNvSpPr>
          <p:nvPr>
            <p:ph idx="1"/>
          </p:nvPr>
        </p:nvSpPr>
        <p:spPr>
          <a:xfrm>
            <a:off x="4137890" y="1672357"/>
            <a:ext cx="7409873" cy="5132028"/>
          </a:xfrm>
        </p:spPr>
        <p:txBody>
          <a:bodyPr>
            <a:normAutofit/>
          </a:bodyPr>
          <a:lstStyle/>
          <a:p>
            <a:pPr marL="0" indent="0" algn="ctr">
              <a:buNone/>
            </a:pPr>
            <a:r>
              <a:rPr lang="en-US" dirty="0"/>
              <a:t>Long Beach Unified is among at least two dozen districts which </a:t>
            </a:r>
            <a:r>
              <a:rPr lang="en-US" b="1" dirty="0"/>
              <a:t>pay for the SAT or ACT</a:t>
            </a:r>
            <a:r>
              <a:rPr lang="en-US" dirty="0"/>
              <a:t> college entrance exams for their entire high school junior class. </a:t>
            </a:r>
          </a:p>
          <a:p>
            <a:pPr marL="0" indent="0" algn="ctr">
              <a:buNone/>
            </a:pPr>
            <a:endParaRPr lang="en-US" dirty="0"/>
          </a:p>
          <a:p>
            <a:pPr marL="0" indent="0" algn="ctr">
              <a:buNone/>
            </a:pPr>
            <a:r>
              <a:rPr lang="en-US" dirty="0"/>
              <a:t>In 2015-16, Long Beach Unified doubled the number of students taking the SAT.</a:t>
            </a:r>
          </a:p>
        </p:txBody>
      </p:sp>
      <p:pic>
        <p:nvPicPr>
          <p:cNvPr id="8" name="Picture 7">
            <a:extLst>
              <a:ext uri="{FF2B5EF4-FFF2-40B4-BE49-F238E27FC236}">
                <a16:creationId xmlns:a16="http://schemas.microsoft.com/office/drawing/2014/main" xmlns="" id="{536DADF7-E024-4CEF-9F25-55A03FCBC3CE}"/>
              </a:ext>
            </a:extLst>
          </p:cNvPr>
          <p:cNvPicPr>
            <a:picLocks noChangeAspect="1"/>
          </p:cNvPicPr>
          <p:nvPr/>
        </p:nvPicPr>
        <p:blipFill>
          <a:blip r:embed="rId2"/>
          <a:stretch>
            <a:fillRect/>
          </a:stretch>
        </p:blipFill>
        <p:spPr>
          <a:xfrm>
            <a:off x="607187" y="370334"/>
            <a:ext cx="2543175" cy="2933700"/>
          </a:xfrm>
          <a:prstGeom prst="rect">
            <a:avLst/>
          </a:prstGeom>
        </p:spPr>
      </p:pic>
      <p:cxnSp>
        <p:nvCxnSpPr>
          <p:cNvPr id="9" name="Straight Connector 8"/>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2510127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F5EE08F7-B184-43A3-BA56-F4194C8FF8F8}"/>
              </a:ext>
            </a:extLst>
          </p:cNvPr>
          <p:cNvSpPr txBox="1">
            <a:spLocks/>
          </p:cNvSpPr>
          <p:nvPr/>
        </p:nvSpPr>
        <p:spPr>
          <a:xfrm>
            <a:off x="607187" y="345136"/>
            <a:ext cx="3216667" cy="531675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Turning the Curve</a:t>
            </a:r>
            <a:r>
              <a:rPr lang="en-US" sz="3300" dirty="0"/>
              <a:t/>
            </a:r>
            <a:br>
              <a:rPr lang="en-US" sz="3300" dirty="0"/>
            </a:br>
            <a:r>
              <a:rPr lang="en-US" sz="3300" b="1" dirty="0"/>
              <a:t>Increasing Diversity and Inclusion on Campus</a:t>
            </a:r>
          </a:p>
        </p:txBody>
      </p:sp>
      <p:sp>
        <p:nvSpPr>
          <p:cNvPr id="6" name="Content Placeholder 2">
            <a:extLst>
              <a:ext uri="{FF2B5EF4-FFF2-40B4-BE49-F238E27FC236}">
                <a16:creationId xmlns:a16="http://schemas.microsoft.com/office/drawing/2014/main" xmlns="" id="{64A58671-BC71-4471-B389-2116B41218DE}"/>
              </a:ext>
            </a:extLst>
          </p:cNvPr>
          <p:cNvSpPr>
            <a:spLocks noGrp="1"/>
          </p:cNvSpPr>
          <p:nvPr>
            <p:ph idx="1"/>
          </p:nvPr>
        </p:nvSpPr>
        <p:spPr>
          <a:xfrm>
            <a:off x="4137890" y="1672357"/>
            <a:ext cx="7409873" cy="5132028"/>
          </a:xfrm>
        </p:spPr>
        <p:txBody>
          <a:bodyPr>
            <a:normAutofit/>
          </a:bodyPr>
          <a:lstStyle/>
          <a:p>
            <a:pPr marL="0" indent="0" algn="ctr">
              <a:buNone/>
            </a:pPr>
            <a:r>
              <a:rPr lang="en-US" dirty="0"/>
              <a:t>UC Davis has reduced Latino isolation with their Center for </a:t>
            </a:r>
            <a:r>
              <a:rPr lang="en-US" dirty="0" err="1"/>
              <a:t>Chicanx</a:t>
            </a:r>
            <a:r>
              <a:rPr lang="en-US" dirty="0"/>
              <a:t> and Latinx Academic Student Success. Also known as </a:t>
            </a:r>
            <a:r>
              <a:rPr lang="en-US" b="1" dirty="0"/>
              <a:t>“El Centro”</a:t>
            </a:r>
            <a:r>
              <a:rPr lang="en-US" dirty="0"/>
              <a:t>, the center connects students with counselors and peer support groups as well as tutoring, academic workshops, social activities, cultural seminars and faculty advising.</a:t>
            </a:r>
          </a:p>
        </p:txBody>
      </p:sp>
      <p:pic>
        <p:nvPicPr>
          <p:cNvPr id="8" name="Picture 7">
            <a:extLst>
              <a:ext uri="{FF2B5EF4-FFF2-40B4-BE49-F238E27FC236}">
                <a16:creationId xmlns:a16="http://schemas.microsoft.com/office/drawing/2014/main" xmlns="" id="{536DADF7-E024-4CEF-9F25-55A03FCBC3CE}"/>
              </a:ext>
            </a:extLst>
          </p:cNvPr>
          <p:cNvPicPr>
            <a:picLocks noChangeAspect="1"/>
          </p:cNvPicPr>
          <p:nvPr/>
        </p:nvPicPr>
        <p:blipFill>
          <a:blip r:embed="rId2"/>
          <a:stretch>
            <a:fillRect/>
          </a:stretch>
        </p:blipFill>
        <p:spPr>
          <a:xfrm>
            <a:off x="797358" y="287532"/>
            <a:ext cx="2543175" cy="2933700"/>
          </a:xfrm>
          <a:prstGeom prst="rect">
            <a:avLst/>
          </a:prstGeom>
        </p:spPr>
      </p:pic>
      <p:cxnSp>
        <p:nvCxnSpPr>
          <p:cNvPr id="9" name="Straight Connector 8"/>
          <p:cNvCxnSpPr/>
          <p:nvPr/>
        </p:nvCxnSpPr>
        <p:spPr>
          <a:xfrm flipV="1">
            <a:off x="3844445" y="1299228"/>
            <a:ext cx="17403" cy="400961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3309877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6171" y="241853"/>
            <a:ext cx="8490400" cy="5454400"/>
          </a:xfrm>
        </p:spPr>
        <p:txBody>
          <a:bodyPr/>
          <a:lstStyle/>
          <a:p>
            <a:pPr algn="ctr"/>
            <a:r>
              <a:rPr lang="en-US" sz="3200" b="1" dirty="0">
                <a:solidFill>
                  <a:srgbClr val="0070C0"/>
                </a:solidFill>
              </a:rPr>
              <a:t/>
            </a:r>
            <a:br>
              <a:rPr lang="en-US" sz="3200" b="1" dirty="0">
                <a:solidFill>
                  <a:srgbClr val="0070C0"/>
                </a:solidFill>
              </a:rPr>
            </a:br>
            <a:r>
              <a:rPr lang="en-US" sz="3200" b="1" dirty="0">
                <a:solidFill>
                  <a:srgbClr val="0070C0"/>
                </a:solidFill>
              </a:rPr>
              <a:t/>
            </a:r>
            <a:br>
              <a:rPr lang="en-US" sz="3200" b="1" dirty="0">
                <a:solidFill>
                  <a:srgbClr val="0070C0"/>
                </a:solidFill>
              </a:rPr>
            </a:br>
            <a:r>
              <a:rPr lang="en-US" sz="3733" b="1" dirty="0">
                <a:solidFill>
                  <a:srgbClr val="0070C0"/>
                </a:solidFill>
              </a:rPr>
              <a:t>Welcome!</a:t>
            </a:r>
            <a:r>
              <a:rPr lang="en-US" sz="3200" dirty="0">
                <a:solidFill>
                  <a:srgbClr val="0070C0"/>
                </a:solidFill>
              </a:rPr>
              <a:t> </a:t>
            </a:r>
            <a:r>
              <a:rPr lang="en-US" sz="2400" dirty="0">
                <a:solidFill>
                  <a:srgbClr val="0070C0"/>
                </a:solidFill>
              </a:rPr>
              <a:t/>
            </a:r>
            <a:br>
              <a:rPr lang="en-US" sz="2400" dirty="0">
                <a:solidFill>
                  <a:srgbClr val="0070C0"/>
                </a:solidFill>
              </a:rPr>
            </a:br>
            <a:r>
              <a:rPr lang="en-US" sz="2400" dirty="0">
                <a:solidFill>
                  <a:srgbClr val="0070C0"/>
                </a:solidFill>
              </a:rPr>
              <a:t/>
            </a:r>
            <a:br>
              <a:rPr lang="en-US" sz="2400" dirty="0">
                <a:solidFill>
                  <a:srgbClr val="0070C0"/>
                </a:solidFill>
              </a:rPr>
            </a:br>
            <a:r>
              <a:rPr lang="en-US" sz="3200" b="1" dirty="0" smtClean="0">
                <a:solidFill>
                  <a:srgbClr val="0070C0"/>
                </a:solidFill>
              </a:rPr>
              <a:t>Ernie Silva</a:t>
            </a:r>
            <a:br>
              <a:rPr lang="en-US" sz="3200" b="1" dirty="0" smtClean="0">
                <a:solidFill>
                  <a:srgbClr val="0070C0"/>
                </a:solidFill>
              </a:rPr>
            </a:br>
            <a:r>
              <a:rPr lang="en-US" sz="3200" dirty="0" smtClean="0">
                <a:solidFill>
                  <a:srgbClr val="0070C0"/>
                </a:solidFill>
              </a:rPr>
              <a:t> </a:t>
            </a:r>
            <a:r>
              <a:rPr lang="en-US" sz="2400" b="1" dirty="0">
                <a:solidFill>
                  <a:srgbClr val="002060"/>
                </a:solidFill>
                <a:latin typeface="Segoe UI Semibold" panose="020B0702040204020203" pitchFamily="34" charset="0"/>
                <a:cs typeface="Segoe UI Semibold" panose="020B0702040204020203" pitchFamily="34" charset="0"/>
              </a:rPr>
              <a:t>Executive Director of External Affairs</a:t>
            </a:r>
            <a:br>
              <a:rPr lang="en-US" sz="2400" b="1" dirty="0">
                <a:solidFill>
                  <a:srgbClr val="002060"/>
                </a:solidFill>
                <a:latin typeface="Segoe UI Semibold" panose="020B0702040204020203" pitchFamily="34" charset="0"/>
                <a:cs typeface="Segoe UI Semibold" panose="020B0702040204020203" pitchFamily="34" charset="0"/>
              </a:rPr>
            </a:br>
            <a:r>
              <a:rPr lang="en-US" sz="2400" b="1" dirty="0">
                <a:solidFill>
                  <a:srgbClr val="002060"/>
                </a:solidFill>
                <a:latin typeface="Segoe UI Semibold" panose="020B0702040204020203" pitchFamily="34" charset="0"/>
                <a:cs typeface="Segoe UI Semibold" panose="020B0702040204020203" pitchFamily="34" charset="0"/>
              </a:rPr>
              <a:t>RAPSA / SIATech Schools</a:t>
            </a:r>
            <a:br>
              <a:rPr lang="en-US" sz="2400" b="1" dirty="0">
                <a:solidFill>
                  <a:srgbClr val="002060"/>
                </a:solidFill>
                <a:latin typeface="Segoe UI Semibold" panose="020B0702040204020203" pitchFamily="34" charset="0"/>
                <a:cs typeface="Segoe UI Semibold" panose="020B0702040204020203" pitchFamily="34" charset="0"/>
              </a:rPr>
            </a:br>
            <a:r>
              <a:rPr lang="en-US" sz="2400" dirty="0">
                <a:solidFill>
                  <a:srgbClr val="0070C0"/>
                </a:solidFill>
              </a:rPr>
              <a:t/>
            </a:r>
            <a:br>
              <a:rPr lang="en-US" sz="2400" dirty="0">
                <a:solidFill>
                  <a:srgbClr val="0070C0"/>
                </a:solidFill>
              </a:rPr>
            </a:br>
            <a:r>
              <a:rPr lang="en-US" sz="1867" dirty="0">
                <a:solidFill>
                  <a:srgbClr val="002060"/>
                </a:solidFill>
              </a:rPr>
              <a:t>To Ask Questions: Please use the chat box for questions.</a:t>
            </a:r>
            <a:br>
              <a:rPr lang="en-US" sz="1867" dirty="0">
                <a:solidFill>
                  <a:srgbClr val="002060"/>
                </a:solidFill>
              </a:rPr>
            </a:br>
            <a:r>
              <a:rPr lang="en-US" sz="1867" dirty="0">
                <a:solidFill>
                  <a:srgbClr val="002060"/>
                </a:solidFill>
              </a:rPr>
              <a:t>Trouble? Email </a:t>
            </a:r>
            <a:r>
              <a:rPr lang="en-US" sz="1867" dirty="0">
                <a:solidFill>
                  <a:srgbClr val="002060"/>
                </a:solidFill>
                <a:hlinkClick r:id="rId2"/>
              </a:rPr>
              <a:t>info@rapsa.org</a:t>
            </a:r>
            <a:r>
              <a:rPr lang="en-US" sz="1867" dirty="0">
                <a:solidFill>
                  <a:srgbClr val="002060"/>
                </a:solidFill>
              </a:rPr>
              <a:t> with questions. </a:t>
            </a:r>
            <a:br>
              <a:rPr lang="en-US" sz="1867" dirty="0">
                <a:solidFill>
                  <a:srgbClr val="002060"/>
                </a:solidFill>
              </a:rPr>
            </a:br>
            <a:endParaRPr lang="en-US" sz="1867" dirty="0">
              <a:solidFill>
                <a:srgbClr val="00206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3195" y="319005"/>
            <a:ext cx="4354287" cy="1164792"/>
          </a:xfrm>
          <a:prstGeom prst="rect">
            <a:avLst/>
          </a:prstGeom>
        </p:spPr>
      </p:pic>
    </p:spTree>
    <p:extLst>
      <p:ext uri="{BB962C8B-B14F-4D97-AF65-F5344CB8AC3E}">
        <p14:creationId xmlns:p14="http://schemas.microsoft.com/office/powerpoint/2010/main" val="99515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67" y="106887"/>
            <a:ext cx="10515600" cy="1325563"/>
          </a:xfrm>
        </p:spPr>
        <p:txBody>
          <a:bodyPr/>
          <a:lstStyle/>
          <a:p>
            <a:r>
              <a:rPr lang="en-US" dirty="0" smtClean="0"/>
              <a:t>The impact</a:t>
            </a:r>
            <a:endParaRPr lang="en-US" dirty="0"/>
          </a:p>
        </p:txBody>
      </p:sp>
      <p:pic>
        <p:nvPicPr>
          <p:cNvPr id="18" name="Picture 17"/>
          <p:cNvPicPr>
            <a:picLocks noChangeAspect="1"/>
          </p:cNvPicPr>
          <p:nvPr/>
        </p:nvPicPr>
        <p:blipFill>
          <a:blip r:embed="rId3"/>
          <a:stretch>
            <a:fillRect/>
          </a:stretch>
        </p:blipFill>
        <p:spPr>
          <a:xfrm>
            <a:off x="5529886" y="1052513"/>
            <a:ext cx="2228850" cy="638175"/>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4262" y="785790"/>
            <a:ext cx="1631460" cy="732230"/>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2251" y="1136485"/>
            <a:ext cx="2509958" cy="759423"/>
          </a:xfrm>
          <a:prstGeom prst="rect">
            <a:avLst/>
          </a:prstGeom>
        </p:spPr>
      </p:pic>
      <p:sp>
        <p:nvSpPr>
          <p:cNvPr id="22" name="TextBox 21"/>
          <p:cNvSpPr txBox="1"/>
          <p:nvPr/>
        </p:nvSpPr>
        <p:spPr>
          <a:xfrm>
            <a:off x="6960755" y="1998644"/>
            <a:ext cx="3333507" cy="646331"/>
          </a:xfrm>
          <a:prstGeom prst="rect">
            <a:avLst/>
          </a:prstGeom>
          <a:noFill/>
        </p:spPr>
        <p:txBody>
          <a:bodyPr wrap="square" rtlCol="0">
            <a:spAutoFit/>
          </a:bodyPr>
          <a:lstStyle/>
          <a:p>
            <a:pPr algn="ctr"/>
            <a:r>
              <a:rPr lang="en-US" dirty="0" smtClean="0"/>
              <a:t>Regional, county, and district leaders</a:t>
            </a:r>
            <a:endParaRPr lang="en-US" dirty="0"/>
          </a:p>
        </p:txBody>
      </p:sp>
      <p:pic>
        <p:nvPicPr>
          <p:cNvPr id="4" name="Picture 3"/>
          <p:cNvPicPr>
            <a:picLocks noChangeAspect="1"/>
          </p:cNvPicPr>
          <p:nvPr/>
        </p:nvPicPr>
        <p:blipFill>
          <a:blip r:embed="rId6"/>
          <a:stretch>
            <a:fillRect/>
          </a:stretch>
        </p:blipFill>
        <p:spPr>
          <a:xfrm>
            <a:off x="7236519" y="385725"/>
            <a:ext cx="1600200" cy="70485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8423" y="152815"/>
            <a:ext cx="812069" cy="846872"/>
          </a:xfrm>
          <a:prstGeom prst="rect">
            <a:avLst/>
          </a:prstGeom>
        </p:spPr>
      </p:pic>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09603" y="210354"/>
            <a:ext cx="3016119" cy="559315"/>
          </a:xfrm>
          <a:prstGeom prst="rect">
            <a:avLst/>
          </a:prstGeom>
        </p:spPr>
      </p:pic>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82166" y="1604653"/>
            <a:ext cx="1743556" cy="1082521"/>
          </a:xfrm>
          <a:prstGeom prst="rect">
            <a:avLst/>
          </a:prstGeom>
        </p:spPr>
      </p:pic>
      <p:pic>
        <p:nvPicPr>
          <p:cNvPr id="15" name="Picture 14"/>
          <p:cNvPicPr>
            <a:picLocks noChangeAspect="1"/>
          </p:cNvPicPr>
          <p:nvPr/>
        </p:nvPicPr>
        <p:blipFill>
          <a:blip r:embed="rId10"/>
          <a:stretch>
            <a:fillRect/>
          </a:stretch>
        </p:blipFill>
        <p:spPr>
          <a:xfrm>
            <a:off x="107284" y="1380060"/>
            <a:ext cx="4877223" cy="3688400"/>
          </a:xfrm>
          <a:prstGeom prst="rect">
            <a:avLst/>
          </a:prstGeom>
        </p:spPr>
      </p:pic>
      <p:pic>
        <p:nvPicPr>
          <p:cNvPr id="28" name="Picture 27"/>
          <p:cNvPicPr>
            <a:picLocks noChangeAspect="1"/>
          </p:cNvPicPr>
          <p:nvPr/>
        </p:nvPicPr>
        <p:blipFill>
          <a:blip r:embed="rId11"/>
          <a:stretch>
            <a:fillRect/>
          </a:stretch>
        </p:blipFill>
        <p:spPr>
          <a:xfrm>
            <a:off x="5965862" y="4760053"/>
            <a:ext cx="2133600" cy="581025"/>
          </a:xfrm>
          <a:prstGeom prst="rect">
            <a:avLst/>
          </a:prstGeom>
        </p:spPr>
      </p:pic>
      <p:sp>
        <p:nvSpPr>
          <p:cNvPr id="29" name="TextBox 28"/>
          <p:cNvSpPr txBox="1"/>
          <p:nvPr/>
        </p:nvSpPr>
        <p:spPr>
          <a:xfrm>
            <a:off x="6676511" y="5613697"/>
            <a:ext cx="3251201" cy="369332"/>
          </a:xfrm>
          <a:prstGeom prst="rect">
            <a:avLst/>
          </a:prstGeom>
          <a:noFill/>
        </p:spPr>
        <p:txBody>
          <a:bodyPr wrap="square" rtlCol="0">
            <a:spAutoFit/>
          </a:bodyPr>
          <a:lstStyle/>
          <a:p>
            <a:r>
              <a:rPr lang="en-US" dirty="0" smtClean="0"/>
              <a:t>State policymakers</a:t>
            </a:r>
            <a:endParaRPr lang="en-US" dirty="0"/>
          </a:p>
        </p:txBody>
      </p:sp>
      <p:pic>
        <p:nvPicPr>
          <p:cNvPr id="30" name="Picture 2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86861" y="2789910"/>
            <a:ext cx="2822681" cy="2278550"/>
          </a:xfrm>
          <a:prstGeom prst="rect">
            <a:avLst/>
          </a:prstGeom>
        </p:spPr>
      </p:pic>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20007" y="2839995"/>
            <a:ext cx="2190443" cy="1189637"/>
          </a:xfrm>
          <a:prstGeom prst="rect">
            <a:avLst/>
          </a:prstGeom>
        </p:spPr>
      </p:pic>
      <p:pic>
        <p:nvPicPr>
          <p:cNvPr id="32" name="Picture 3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40471" y="4025044"/>
            <a:ext cx="3174757" cy="598700"/>
          </a:xfrm>
          <a:prstGeom prst="rect">
            <a:avLst/>
          </a:prstGeom>
        </p:spPr>
      </p:pic>
      <p:pic>
        <p:nvPicPr>
          <p:cNvPr id="33" name="Picture 32"/>
          <p:cNvPicPr>
            <a:picLocks noChangeAspect="1"/>
          </p:cNvPicPr>
          <p:nvPr/>
        </p:nvPicPr>
        <p:blipFill>
          <a:blip r:embed="rId15"/>
          <a:stretch>
            <a:fillRect/>
          </a:stretch>
        </p:blipFill>
        <p:spPr>
          <a:xfrm>
            <a:off x="8311225" y="4623744"/>
            <a:ext cx="1046053" cy="957027"/>
          </a:xfrm>
          <a:prstGeom prst="rect">
            <a:avLst/>
          </a:prstGeom>
        </p:spPr>
      </p:pic>
    </p:spTree>
    <p:extLst>
      <p:ext uri="{BB962C8B-B14F-4D97-AF65-F5344CB8AC3E}">
        <p14:creationId xmlns:p14="http://schemas.microsoft.com/office/powerpoint/2010/main" val="403697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069" y="1532855"/>
            <a:ext cx="2119556" cy="82562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7938" y="1532855"/>
            <a:ext cx="2513211" cy="82562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68861" y="2855519"/>
            <a:ext cx="3281118" cy="762495"/>
          </a:xfrm>
          <a:prstGeom prst="rect">
            <a:avLst/>
          </a:prstGeom>
        </p:spPr>
      </p:pic>
      <p:sp>
        <p:nvSpPr>
          <p:cNvPr id="7" name="TextBox 6"/>
          <p:cNvSpPr txBox="1"/>
          <p:nvPr/>
        </p:nvSpPr>
        <p:spPr>
          <a:xfrm>
            <a:off x="2034931" y="5331314"/>
            <a:ext cx="5366726" cy="369332"/>
          </a:xfrm>
          <a:prstGeom prst="rect">
            <a:avLst/>
          </a:prstGeom>
          <a:noFill/>
        </p:spPr>
        <p:txBody>
          <a:bodyPr wrap="none" rtlCol="0">
            <a:spAutoFit/>
          </a:bodyPr>
          <a:lstStyle/>
          <a:p>
            <a:r>
              <a:rPr lang="en-US" dirty="0" smtClean="0"/>
              <a:t>Parents, community members, educators, and students</a:t>
            </a:r>
            <a:endParaRPr lang="en-US" dirty="0"/>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2462" y="653287"/>
            <a:ext cx="3868037" cy="180932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1462" y="3701342"/>
            <a:ext cx="4225558" cy="1343431"/>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2922" y="4630494"/>
            <a:ext cx="3975100" cy="689710"/>
          </a:xfrm>
          <a:prstGeom prst="rect">
            <a:avLst/>
          </a:prstGeom>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16960" y="2618547"/>
            <a:ext cx="3606311" cy="778635"/>
          </a:xfrm>
          <a:prstGeom prst="rect">
            <a:avLst/>
          </a:prstGeom>
        </p:spPr>
      </p:pic>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9349" y="2835808"/>
            <a:ext cx="3635194" cy="2350341"/>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81323" y="224835"/>
            <a:ext cx="1825672" cy="2434229"/>
          </a:xfrm>
          <a:prstGeom prst="rect">
            <a:avLst/>
          </a:prstGeom>
        </p:spPr>
      </p:pic>
    </p:spTree>
    <p:extLst>
      <p:ext uri="{BB962C8B-B14F-4D97-AF65-F5344CB8AC3E}">
        <p14:creationId xmlns:p14="http://schemas.microsoft.com/office/powerpoint/2010/main" val="335308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7522" y="0"/>
            <a:ext cx="10515600" cy="1325563"/>
          </a:xfrm>
        </p:spPr>
        <p:txBody>
          <a:bodyPr/>
          <a:lstStyle/>
          <a:p>
            <a:r>
              <a:rPr lang="en-US" dirty="0" smtClean="0">
                <a:latin typeface="Franklin Gothic Book" panose="020B0503020102020204" pitchFamily="34" charset="0"/>
              </a:rPr>
              <a:t>The impact</a:t>
            </a:r>
            <a:endParaRPr lang="en-US" dirty="0">
              <a:latin typeface="Franklin Gothic Book" panose="020B0503020102020204" pitchFamily="34" charset="0"/>
            </a:endParaRPr>
          </a:p>
        </p:txBody>
      </p:sp>
      <p:sp>
        <p:nvSpPr>
          <p:cNvPr id="4" name="Content Placeholder 3"/>
          <p:cNvSpPr>
            <a:spLocks noGrp="1"/>
          </p:cNvSpPr>
          <p:nvPr>
            <p:ph idx="1"/>
          </p:nvPr>
        </p:nvSpPr>
        <p:spPr>
          <a:xfrm>
            <a:off x="2861407" y="5326428"/>
            <a:ext cx="6187831" cy="496034"/>
          </a:xfrm>
        </p:spPr>
        <p:txBody>
          <a:bodyPr>
            <a:normAutofit/>
          </a:bodyPr>
          <a:lstStyle/>
          <a:p>
            <a:pPr marL="0" indent="0">
              <a:buNone/>
            </a:pPr>
            <a:r>
              <a:rPr lang="en-US" dirty="0" smtClean="0">
                <a:latin typeface="Franklin Gothic Book" panose="020B0503020102020204" pitchFamily="34" charset="0"/>
              </a:rPr>
              <a:t>Call for multiracial movement building</a:t>
            </a:r>
            <a:endParaRPr lang="en-US" dirty="0">
              <a:latin typeface="Franklin Gothic Book" panose="020B05030201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2580" y="1134345"/>
            <a:ext cx="2611220" cy="385689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654" y="1606290"/>
            <a:ext cx="2611662" cy="338494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9075" y="1600207"/>
            <a:ext cx="2653849" cy="339103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339634"/>
            <a:ext cx="12192000" cy="1493032"/>
          </a:xfrm>
          <a:prstGeom prst="rect">
            <a:avLst/>
          </a:prstGeom>
        </p:spPr>
      </p:pic>
      <p:cxnSp>
        <p:nvCxnSpPr>
          <p:cNvPr id="10" name="Straight Connector 9"/>
          <p:cNvCxnSpPr/>
          <p:nvPr/>
        </p:nvCxnSpPr>
        <p:spPr>
          <a:xfrm flipH="1">
            <a:off x="809625" y="973618"/>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29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90812" y="-38874"/>
            <a:ext cx="10515600" cy="963613"/>
          </a:xfrm>
        </p:spPr>
        <p:txBody>
          <a:bodyPr>
            <a:normAutofit/>
          </a:bodyPr>
          <a:lstStyle/>
          <a:p>
            <a:pPr algn="ctr"/>
            <a:r>
              <a:rPr lang="en-US" sz="4000" dirty="0" smtClean="0">
                <a:latin typeface="Franklin Gothic Book" panose="020B0503020102020204" pitchFamily="34" charset="0"/>
              </a:rPr>
              <a:t>Recommendations</a:t>
            </a:r>
            <a:endParaRPr lang="en-US" sz="4000" dirty="0">
              <a:latin typeface="Franklin Gothic Book" panose="020B0503020102020204" pitchFamily="34" charset="0"/>
            </a:endParaRPr>
          </a:p>
        </p:txBody>
      </p:sp>
      <p:sp>
        <p:nvSpPr>
          <p:cNvPr id="3" name="Content Placeholder 2"/>
          <p:cNvSpPr>
            <a:spLocks noGrp="1"/>
          </p:cNvSpPr>
          <p:nvPr>
            <p:ph idx="1"/>
          </p:nvPr>
        </p:nvSpPr>
        <p:spPr>
          <a:xfrm>
            <a:off x="581025" y="1042221"/>
            <a:ext cx="10758487" cy="4961950"/>
          </a:xfrm>
        </p:spPr>
        <p:txBody>
          <a:bodyPr>
            <a:normAutofit fontScale="77500" lnSpcReduction="20000"/>
          </a:bodyPr>
          <a:lstStyle/>
          <a:p>
            <a:r>
              <a:rPr lang="en-US" sz="3300" dirty="0" smtClean="0">
                <a:latin typeface="Franklin Gothic Book" panose="020B0503020102020204" pitchFamily="34" charset="0"/>
              </a:rPr>
              <a:t>State – </a:t>
            </a:r>
          </a:p>
          <a:p>
            <a:pPr lvl="1"/>
            <a:r>
              <a:rPr lang="en-US" sz="2800" dirty="0" smtClean="0">
                <a:latin typeface="Franklin Gothic Book" panose="020B0503020102020204" pitchFamily="34" charset="0"/>
              </a:rPr>
              <a:t>improve and expand the state’s education data systems</a:t>
            </a:r>
          </a:p>
          <a:p>
            <a:pPr lvl="1"/>
            <a:r>
              <a:rPr lang="en-US" sz="2800" dirty="0" smtClean="0">
                <a:latin typeface="Franklin Gothic Book" panose="020B0503020102020204" pitchFamily="34" charset="0"/>
              </a:rPr>
              <a:t>strengthen the state’s system of accountability and support</a:t>
            </a:r>
          </a:p>
          <a:p>
            <a:r>
              <a:rPr lang="en-US" sz="3300" dirty="0" smtClean="0">
                <a:latin typeface="Franklin Gothic Book" panose="020B0503020102020204" pitchFamily="34" charset="0"/>
              </a:rPr>
              <a:t>District &amp; Schools – </a:t>
            </a:r>
          </a:p>
          <a:p>
            <a:pPr lvl="1"/>
            <a:r>
              <a:rPr lang="en-US" sz="2800" dirty="0" smtClean="0">
                <a:latin typeface="Franklin Gothic Book" panose="020B0503020102020204" pitchFamily="34" charset="0"/>
              </a:rPr>
              <a:t>address educator bias and implement positive disciplinary practices</a:t>
            </a:r>
          </a:p>
          <a:p>
            <a:pPr lvl="1"/>
            <a:r>
              <a:rPr lang="en-US" sz="2800" dirty="0" smtClean="0">
                <a:latin typeface="Franklin Gothic Book" panose="020B0503020102020204" pitchFamily="34" charset="0"/>
              </a:rPr>
              <a:t>improve student engagement</a:t>
            </a:r>
          </a:p>
          <a:p>
            <a:r>
              <a:rPr lang="en-US" sz="3300" dirty="0" smtClean="0">
                <a:latin typeface="Franklin Gothic Book" panose="020B0503020102020204" pitchFamily="34" charset="0"/>
              </a:rPr>
              <a:t>Higher Education – </a:t>
            </a:r>
          </a:p>
          <a:p>
            <a:pPr lvl="1"/>
            <a:r>
              <a:rPr lang="en-US" sz="2800" dirty="0" smtClean="0">
                <a:latin typeface="Franklin Gothic Book" panose="020B0503020102020204" pitchFamily="34" charset="0"/>
              </a:rPr>
              <a:t>use data to improve student outcomes </a:t>
            </a:r>
            <a:endParaRPr lang="en-US" sz="2800" dirty="0">
              <a:latin typeface="Franklin Gothic Book" panose="020B0503020102020204" pitchFamily="34" charset="0"/>
            </a:endParaRPr>
          </a:p>
          <a:p>
            <a:pPr lvl="1"/>
            <a:r>
              <a:rPr lang="en-US" sz="2800" dirty="0" smtClean="0">
                <a:latin typeface="Franklin Gothic Book" panose="020B0503020102020204" pitchFamily="34" charset="0"/>
              </a:rPr>
              <a:t>streamline remediation</a:t>
            </a:r>
          </a:p>
          <a:p>
            <a:r>
              <a:rPr lang="en-US" sz="3300" dirty="0" smtClean="0">
                <a:latin typeface="Franklin Gothic Book" panose="020B0503020102020204" pitchFamily="34" charset="0"/>
              </a:rPr>
              <a:t>Community Advocates – </a:t>
            </a:r>
          </a:p>
          <a:p>
            <a:pPr lvl="1"/>
            <a:r>
              <a:rPr lang="en-US" sz="2800" dirty="0" smtClean="0">
                <a:latin typeface="Franklin Gothic Book" panose="020B0503020102020204" pitchFamily="34" charset="0"/>
              </a:rPr>
              <a:t>build </a:t>
            </a:r>
            <a:r>
              <a:rPr lang="en-US" sz="2800" dirty="0">
                <a:latin typeface="Franklin Gothic Book" panose="020B0503020102020204" pitchFamily="34" charset="0"/>
              </a:rPr>
              <a:t>local capacity around educational </a:t>
            </a:r>
            <a:r>
              <a:rPr lang="en-US" sz="2800" dirty="0" smtClean="0">
                <a:latin typeface="Franklin Gothic Book" panose="020B0503020102020204" pitchFamily="34" charset="0"/>
              </a:rPr>
              <a:t>data </a:t>
            </a:r>
          </a:p>
          <a:p>
            <a:pPr lvl="1"/>
            <a:r>
              <a:rPr lang="en-US" sz="2800" dirty="0" smtClean="0">
                <a:latin typeface="Franklin Gothic Book" panose="020B0503020102020204" pitchFamily="34" charset="0"/>
              </a:rPr>
              <a:t>push </a:t>
            </a:r>
            <a:r>
              <a:rPr lang="en-US" sz="2800" dirty="0">
                <a:latin typeface="Franklin Gothic Book" panose="020B0503020102020204" pitchFamily="34" charset="0"/>
              </a:rPr>
              <a:t>for equity and transparency in the Local Control and Accountability Plan </a:t>
            </a:r>
            <a:r>
              <a:rPr lang="en-US" sz="2800" dirty="0" smtClean="0">
                <a:latin typeface="Franklin Gothic Book" panose="020B0503020102020204" pitchFamily="34" charset="0"/>
              </a:rPr>
              <a:t>process </a:t>
            </a:r>
          </a:p>
          <a:p>
            <a:pPr lvl="1"/>
            <a:r>
              <a:rPr lang="en-US" sz="2800" dirty="0" smtClean="0">
                <a:latin typeface="Franklin Gothic Book" panose="020B0503020102020204" pitchFamily="34" charset="0"/>
              </a:rPr>
              <a:t>directly engage elected officials, prospective elected officials</a:t>
            </a:r>
          </a:p>
          <a:p>
            <a:pPr marL="457200" lvl="1" indent="0">
              <a:buNone/>
            </a:pPr>
            <a:r>
              <a:rPr lang="en-US" sz="2800" dirty="0" smtClean="0">
                <a:latin typeface="Franklin Gothic Book" panose="020B0503020102020204" pitchFamily="34" charset="0"/>
              </a:rPr>
              <a:t>   and district/school leaders</a:t>
            </a:r>
            <a:endParaRPr lang="en-US" sz="2800" dirty="0">
              <a:latin typeface="Franklin Gothic Book" panose="020B0503020102020204" pitchFamily="34" charset="0"/>
            </a:endParaRPr>
          </a:p>
          <a:p>
            <a:endParaRPr lang="en-US" dirty="0">
              <a:latin typeface="Franklin Gothic Book" panose="020B0503020102020204" pitchFamily="34" charset="0"/>
            </a:endParaRPr>
          </a:p>
          <a:p>
            <a:pPr marL="514350" indent="-514350">
              <a:buFont typeface="+mj-lt"/>
              <a:buAutoNum type="arabicPeriod"/>
            </a:pPr>
            <a:endParaRPr lang="en-US" dirty="0">
              <a:latin typeface="Franklin Gothic Book" panose="020B0503020102020204" pitchFamily="34" charset="0"/>
            </a:endParaRPr>
          </a:p>
        </p:txBody>
      </p:sp>
      <p:cxnSp>
        <p:nvCxnSpPr>
          <p:cNvPr id="5" name="Straight Connector 4"/>
          <p:cNvCxnSpPr/>
          <p:nvPr/>
        </p:nvCxnSpPr>
        <p:spPr>
          <a:xfrm flipH="1">
            <a:off x="581025" y="787881"/>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323939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CA219986-BDC9-4713-9F1B-FF0A2B425365}"/>
              </a:ext>
            </a:extLst>
          </p:cNvPr>
          <p:cNvSpPr>
            <a:spLocks noGrp="1"/>
          </p:cNvSpPr>
          <p:nvPr>
            <p:ph idx="1"/>
          </p:nvPr>
        </p:nvSpPr>
        <p:spPr>
          <a:xfrm>
            <a:off x="2507383" y="2500972"/>
            <a:ext cx="10515600" cy="4351338"/>
          </a:xfrm>
        </p:spPr>
        <p:txBody>
          <a:bodyPr>
            <a:normAutofit/>
          </a:bodyPr>
          <a:lstStyle/>
          <a:p>
            <a:pPr marL="0" indent="0" algn="ctr">
              <a:buNone/>
            </a:pPr>
            <a:r>
              <a:rPr lang="en-US" sz="4400" dirty="0">
                <a:latin typeface="Franklin Gothic Book" panose="020B0503020102020204" pitchFamily="34" charset="0"/>
              </a:rPr>
              <a:t>Thank you!</a:t>
            </a:r>
          </a:p>
          <a:p>
            <a:pPr marL="0" indent="0" algn="ctr">
              <a:buNone/>
            </a:pPr>
            <a:endParaRPr lang="en-US" sz="4400" dirty="0">
              <a:latin typeface="Franklin Gothic Book" panose="020B0503020102020204" pitchFamily="34" charset="0"/>
            </a:endParaRPr>
          </a:p>
          <a:p>
            <a:pPr marL="0" indent="0" algn="ctr">
              <a:buNone/>
            </a:pPr>
            <a:r>
              <a:rPr lang="en-US" sz="4400" dirty="0" smtClean="0">
                <a:latin typeface="Franklin Gothic Book" panose="020B0503020102020204" pitchFamily="34" charset="0"/>
              </a:rPr>
              <a:t>Manny Rodriguez</a:t>
            </a:r>
            <a:endParaRPr lang="en-US" sz="4400" dirty="0">
              <a:latin typeface="Franklin Gothic Book" panose="020B0503020102020204" pitchFamily="34" charset="0"/>
            </a:endParaRPr>
          </a:p>
          <a:p>
            <a:pPr marL="0" indent="0" algn="ctr">
              <a:buNone/>
            </a:pPr>
            <a:r>
              <a:rPr lang="en-US" sz="4400" dirty="0" smtClean="0">
                <a:latin typeface="Franklin Gothic Book" panose="020B0503020102020204" pitchFamily="34" charset="0"/>
              </a:rPr>
              <a:t>mrodriguez@edtrustwest.org </a:t>
            </a:r>
            <a:endParaRPr lang="en-US" sz="4400" dirty="0">
              <a:latin typeface="Franklin Gothic Book" panose="020B0503020102020204" pitchFamily="34" charset="0"/>
            </a:endParaRPr>
          </a:p>
        </p:txBody>
      </p:sp>
      <p:pic>
        <p:nvPicPr>
          <p:cNvPr id="5" name="Picture 4">
            <a:extLst>
              <a:ext uri="{FF2B5EF4-FFF2-40B4-BE49-F238E27FC236}">
                <a16:creationId xmlns:a16="http://schemas.microsoft.com/office/drawing/2014/main" xmlns="" id="{AB63E82C-097F-46DD-91D6-9B830C33B3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771" y="528637"/>
            <a:ext cx="3334349" cy="4365059"/>
          </a:xfrm>
          <a:prstGeom prst="rect">
            <a:avLst/>
          </a:prstGeom>
        </p:spPr>
      </p:pic>
      <p:sp>
        <p:nvSpPr>
          <p:cNvPr id="6" name="Content Placeholder 2">
            <a:extLst>
              <a:ext uri="{FF2B5EF4-FFF2-40B4-BE49-F238E27FC236}">
                <a16:creationId xmlns:a16="http://schemas.microsoft.com/office/drawing/2014/main" xmlns="" id="{53CD39AD-F29F-4F09-B1DD-A3489DBB610A}"/>
              </a:ext>
            </a:extLst>
          </p:cNvPr>
          <p:cNvSpPr txBox="1">
            <a:spLocks/>
          </p:cNvSpPr>
          <p:nvPr/>
        </p:nvSpPr>
        <p:spPr>
          <a:xfrm>
            <a:off x="4605192" y="684408"/>
            <a:ext cx="63199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latin typeface="Franklin Gothic Book" panose="020B0503020102020204" pitchFamily="34" charset="0"/>
                <a:hlinkClick r:id="rId3"/>
              </a:rPr>
              <a:t>www.themajorityreport.org</a:t>
            </a:r>
            <a:endParaRPr lang="en-US" sz="4000" dirty="0">
              <a:latin typeface="Franklin Gothic Book" panose="020B05030201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1842529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1730682" y="1758159"/>
            <a:ext cx="8730636" cy="4555200"/>
          </a:xfrm>
        </p:spPr>
        <p:txBody>
          <a:bodyPr/>
          <a:lstStyle/>
          <a:p>
            <a:endParaRPr lang="en-US" dirty="0" smtClean="0"/>
          </a:p>
          <a:p>
            <a:pPr marL="152396" indent="0" algn="ctr">
              <a:buNone/>
            </a:pPr>
            <a:r>
              <a:rPr lang="en-US" sz="2133" dirty="0">
                <a:solidFill>
                  <a:srgbClr val="002060"/>
                </a:solidFill>
                <a:latin typeface="Segoe UI Semibold" panose="020B0702040204020203" pitchFamily="34" charset="0"/>
                <a:cs typeface="Segoe UI Semibold" panose="020B0702040204020203" pitchFamily="34" charset="0"/>
              </a:rPr>
              <a:t>RAPSA provides ongoing webinars and other professional development opportunities for leaders serving opportunity youth. </a:t>
            </a:r>
          </a:p>
          <a:p>
            <a:pPr marL="152396" indent="0" algn="ctr">
              <a:buNone/>
            </a:pPr>
            <a:endParaRPr lang="en-US" sz="2133" dirty="0">
              <a:solidFill>
                <a:srgbClr val="002060"/>
              </a:solidFill>
              <a:latin typeface="Segoe UI Semibold" panose="020B0702040204020203" pitchFamily="34" charset="0"/>
              <a:cs typeface="Segoe UI Semibold" panose="020B0702040204020203" pitchFamily="34" charset="0"/>
            </a:endParaRPr>
          </a:p>
          <a:p>
            <a:pPr marL="152396" indent="0" algn="ctr">
              <a:buNone/>
            </a:pPr>
            <a:r>
              <a:rPr lang="en-US" sz="2133" dirty="0">
                <a:solidFill>
                  <a:srgbClr val="002060"/>
                </a:solidFill>
                <a:latin typeface="Segoe UI Semibold" panose="020B0702040204020203" pitchFamily="34" charset="0"/>
                <a:cs typeface="Segoe UI Semibold" panose="020B0702040204020203" pitchFamily="34" charset="0"/>
              </a:rPr>
              <a:t>Access this webinar and other webinars at:</a:t>
            </a:r>
          </a:p>
          <a:p>
            <a:pPr marL="152396" indent="0" algn="ctr">
              <a:buNone/>
            </a:pPr>
            <a:r>
              <a:rPr lang="en-US" sz="2133" dirty="0">
                <a:solidFill>
                  <a:srgbClr val="002060"/>
                </a:solidFill>
                <a:latin typeface="Segoe UI Semibold" panose="020B0702040204020203" pitchFamily="34" charset="0"/>
                <a:cs typeface="Segoe UI Semibold" panose="020B0702040204020203" pitchFamily="34" charset="0"/>
              </a:rPr>
              <a:t>www.rapsa.org</a:t>
            </a:r>
          </a:p>
          <a:p>
            <a:pPr marL="152396" indent="0" algn="ctr">
              <a:buNone/>
            </a:pPr>
            <a:r>
              <a:rPr lang="en-US" sz="2133" dirty="0">
                <a:solidFill>
                  <a:srgbClr val="002060"/>
                </a:solidFill>
                <a:latin typeface="Segoe UI Semibold" panose="020B0702040204020203" pitchFamily="34" charset="0"/>
                <a:cs typeface="Segoe UI Semibold" panose="020B0702040204020203" pitchFamily="34" charset="0"/>
              </a:rPr>
              <a:t>Email: </a:t>
            </a:r>
            <a:r>
              <a:rPr lang="en-US" sz="2133" dirty="0">
                <a:solidFill>
                  <a:srgbClr val="002060"/>
                </a:solidFill>
                <a:latin typeface="Segoe UI Semibold" panose="020B0702040204020203" pitchFamily="34" charset="0"/>
                <a:cs typeface="Segoe UI Semibold" panose="020B0702040204020203" pitchFamily="34" charset="0"/>
                <a:hlinkClick r:id="rId2"/>
              </a:rPr>
              <a:t>ernie.silva@siatech.org</a:t>
            </a:r>
            <a:endParaRPr lang="en-US" sz="2133" dirty="0">
              <a:solidFill>
                <a:srgbClr val="002060"/>
              </a:solidFill>
              <a:latin typeface="Segoe UI Semibold" panose="020B0702040204020203" pitchFamily="34" charset="0"/>
              <a:cs typeface="Segoe UI Semibold" panose="020B0702040204020203" pitchFamily="34" charset="0"/>
            </a:endParaRPr>
          </a:p>
          <a:p>
            <a:pPr marL="152396" indent="0" algn="ctr">
              <a:buNone/>
            </a:pPr>
            <a:endParaRPr lang="en-US" sz="2133" dirty="0">
              <a:solidFill>
                <a:srgbClr val="002060"/>
              </a:solidFill>
              <a:latin typeface="Segoe UI Semibold" panose="020B0702040204020203" pitchFamily="34" charset="0"/>
              <a:cs typeface="Segoe UI Semibold" panose="020B0702040204020203" pitchFamily="34" charset="0"/>
            </a:endParaRPr>
          </a:p>
          <a:p>
            <a:pPr marL="152396" indent="0" algn="ctr">
              <a:buNone/>
            </a:pPr>
            <a:endParaRPr lang="en-US" sz="2133" dirty="0">
              <a:solidFill>
                <a:srgbClr val="002060"/>
              </a:solidFill>
              <a:latin typeface="Segoe UI Semibold" panose="020B0702040204020203" pitchFamily="34" charset="0"/>
              <a:cs typeface="Segoe UI Semibold" panose="020B0702040204020203" pitchFamily="34" charset="0"/>
            </a:endParaRPr>
          </a:p>
          <a:p>
            <a:pPr marL="152396" indent="0">
              <a:buNone/>
            </a:pPr>
            <a:r>
              <a:rPr lang="en-US" sz="2400" b="1" dirty="0" smtClean="0">
                <a:solidFill>
                  <a:schemeClr val="accent5">
                    <a:lumMod val="50000"/>
                  </a:schemeClr>
                </a:solidFill>
              </a:rPr>
              <a:t>SAVE THE DATE:</a:t>
            </a:r>
          </a:p>
          <a:p>
            <a:pPr marL="152396" indent="0">
              <a:buNone/>
            </a:pPr>
            <a:r>
              <a:rPr lang="en-US" sz="2400" b="1" dirty="0" smtClean="0">
                <a:solidFill>
                  <a:schemeClr val="accent5">
                    <a:lumMod val="50000"/>
                  </a:schemeClr>
                </a:solidFill>
              </a:rPr>
              <a:t>AAPF |  NOV. 14-16, 2018 | SAN DIEGO</a:t>
            </a:r>
            <a:endParaRPr lang="en-US" sz="2400" b="1" dirty="0">
              <a:solidFill>
                <a:schemeClr val="accent5">
                  <a:lumMod val="50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601" y="550459"/>
            <a:ext cx="4354287" cy="1164792"/>
          </a:xfrm>
          <a:prstGeom prst="rect">
            <a:avLst/>
          </a:prstGeom>
        </p:spPr>
      </p:pic>
    </p:spTree>
    <p:extLst>
      <p:ext uri="{BB962C8B-B14F-4D97-AF65-F5344CB8AC3E}">
        <p14:creationId xmlns:p14="http://schemas.microsoft.com/office/powerpoint/2010/main" val="76722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85494"/>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521795" y="389670"/>
            <a:ext cx="4377113" cy="5172364"/>
          </a:xfrm>
        </p:spPr>
        <p:txBody>
          <a:bodyPr>
            <a:normAutofit lnSpcReduction="10000"/>
          </a:bodyPr>
          <a:lstStyle/>
          <a:p>
            <a:r>
              <a:rPr lang="en-US" sz="4400" b="1" dirty="0"/>
              <a:t>The Majority Report</a:t>
            </a:r>
          </a:p>
          <a:p>
            <a:r>
              <a:rPr lang="en-US" sz="3000" b="1" dirty="0"/>
              <a:t>Supporting the Educational Success of Latino Students in California</a:t>
            </a:r>
          </a:p>
          <a:p>
            <a:endParaRPr lang="en-US" dirty="0"/>
          </a:p>
          <a:p>
            <a:r>
              <a:rPr lang="en-US" dirty="0" smtClean="0"/>
              <a:t>Manny Rodriguez</a:t>
            </a:r>
            <a:endParaRPr lang="en-US" dirty="0"/>
          </a:p>
          <a:p>
            <a:r>
              <a:rPr lang="en-US" dirty="0" smtClean="0"/>
              <a:t>Legislative Associate, Policy &amp; Government Relations</a:t>
            </a:r>
            <a:endParaRPr lang="en-US" dirty="0"/>
          </a:p>
          <a:p>
            <a:r>
              <a:rPr lang="en-US" dirty="0"/>
              <a:t>The Education Trust—West</a:t>
            </a:r>
          </a:p>
        </p:txBody>
      </p:sp>
      <p:pic>
        <p:nvPicPr>
          <p:cNvPr id="4" name="Picture 3">
            <a:extLst>
              <a:ext uri="{FF2B5EF4-FFF2-40B4-BE49-F238E27FC236}">
                <a16:creationId xmlns:a16="http://schemas.microsoft.com/office/drawing/2014/main" xmlns="" id="{B9D15F2C-51BB-4974-B625-A6A8CC0E92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4877" y="1155479"/>
            <a:ext cx="3158031" cy="4134238"/>
          </a:xfrm>
          <a:prstGeom prst="rect">
            <a:avLst/>
          </a:prstGeom>
        </p:spPr>
      </p:pic>
      <p:cxnSp>
        <p:nvCxnSpPr>
          <p:cNvPr id="6" name="Straight Connector 5"/>
          <p:cNvCxnSpPr/>
          <p:nvPr/>
        </p:nvCxnSpPr>
        <p:spPr>
          <a:xfrm flipH="1">
            <a:off x="5815012" y="636416"/>
            <a:ext cx="38100" cy="5172364"/>
          </a:xfrm>
          <a:prstGeom prst="line">
            <a:avLst/>
          </a:prstGeom>
          <a:ln w="63500"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840732980"/>
      </p:ext>
    </p:extLst>
  </p:cSld>
  <p:clrMapOvr>
    <a:masterClrMapping/>
  </p:clrMapOvr>
  <mc:AlternateContent xmlns:mc="http://schemas.openxmlformats.org/markup-compatibility/2006" xmlns:p14="http://schemas.microsoft.com/office/powerpoint/2010/main">
    <mc:Choice Requires="p14">
      <p:transition spd="slow" p14:dur="2000" advTm="166781"/>
    </mc:Choice>
    <mc:Fallback xmlns="">
      <p:transition spd="slow" advTm="1667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8713"/>
            <a:ext cx="12192000" cy="6885494"/>
          </a:xfrm>
          <a:prstGeom prst="rect">
            <a:avLst/>
          </a:prstGeom>
          <a:solidFill>
            <a:srgbClr val="6A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762" y="974433"/>
            <a:ext cx="3779982" cy="4853420"/>
          </a:xfrm>
        </p:spPr>
        <p:txBody>
          <a:bodyPr>
            <a:normAutofit/>
          </a:bodyPr>
          <a:lstStyle/>
          <a:p>
            <a:pPr algn="ctr"/>
            <a:r>
              <a:rPr lang="en-US" sz="5000" b="1" dirty="0">
                <a:latin typeface="Franklin Gothic Book" panose="020B0503020102020204" pitchFamily="34" charset="0"/>
              </a:rPr>
              <a:t>Who are the majority?</a:t>
            </a:r>
          </a:p>
        </p:txBody>
      </p:sp>
      <p:sp>
        <p:nvSpPr>
          <p:cNvPr id="3" name="TextBox 2">
            <a:extLst>
              <a:ext uri="{FF2B5EF4-FFF2-40B4-BE49-F238E27FC236}">
                <a16:creationId xmlns:a16="http://schemas.microsoft.com/office/drawing/2014/main" xmlns="" id="{D6435EA2-E918-4022-A548-C5C50A7D3795}"/>
              </a:ext>
            </a:extLst>
          </p:cNvPr>
          <p:cNvSpPr txBox="1"/>
          <p:nvPr/>
        </p:nvSpPr>
        <p:spPr>
          <a:xfrm>
            <a:off x="5602156" y="184878"/>
            <a:ext cx="5902257" cy="6432530"/>
          </a:xfrm>
          <a:prstGeom prst="rect">
            <a:avLst/>
          </a:prstGeom>
          <a:noFill/>
        </p:spPr>
        <p:txBody>
          <a:bodyPr wrap="none" rtlCol="0">
            <a:spAutoFit/>
          </a:bodyPr>
          <a:lstStyle/>
          <a:p>
            <a:r>
              <a:rPr lang="en-US" sz="4000" b="1" dirty="0"/>
              <a:t>A sizable majority</a:t>
            </a:r>
          </a:p>
          <a:p>
            <a:endParaRPr lang="en-US" sz="4000" dirty="0"/>
          </a:p>
          <a:p>
            <a:r>
              <a:rPr lang="en-US" sz="4000" dirty="0"/>
              <a:t>1.3 million children under 5</a:t>
            </a:r>
          </a:p>
          <a:p>
            <a:endParaRPr lang="en-US" sz="6600" dirty="0"/>
          </a:p>
          <a:p>
            <a:r>
              <a:rPr lang="en-US" sz="4000" dirty="0"/>
              <a:t>3.3 million K-12 students</a:t>
            </a:r>
          </a:p>
          <a:p>
            <a:endParaRPr lang="en-US" sz="6600" dirty="0"/>
          </a:p>
          <a:p>
            <a:r>
              <a:rPr lang="en-US" sz="4000" dirty="0"/>
              <a:t>1 million college students </a:t>
            </a:r>
          </a:p>
          <a:p>
            <a:endParaRPr lang="en-US" sz="4000" dirty="0"/>
          </a:p>
          <a:p>
            <a:endParaRPr lang="en-US" sz="4000" dirty="0"/>
          </a:p>
        </p:txBody>
      </p:sp>
      <p:pic>
        <p:nvPicPr>
          <p:cNvPr id="4" name="Picture 2" descr="White question mark icon Free Ic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3982" y="1141362"/>
            <a:ext cx="1039260" cy="10392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3886393" y="299238"/>
            <a:ext cx="72019" cy="5344325"/>
          </a:xfrm>
          <a:prstGeom prst="line">
            <a:avLst/>
          </a:prstGeom>
          <a:ln w="63500"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10" descr="Image result for student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068" y="2846790"/>
            <a:ext cx="807489" cy="807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maxcdn.icons8.com/app/uploads/2017/02/Student-Icon-5.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578" r="30422"/>
          <a:stretch/>
        </p:blipFill>
        <p:spPr bwMode="auto">
          <a:xfrm>
            <a:off x="4571068" y="4489135"/>
            <a:ext cx="939489" cy="8698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oddler icon silhouette fre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2879" y="1334944"/>
            <a:ext cx="845678" cy="84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57869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85494"/>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90D289DD-FCE9-462B-87D8-1BC3357A53CF}"/>
              </a:ext>
            </a:extLst>
          </p:cNvPr>
          <p:cNvSpPr>
            <a:spLocks noGrp="1"/>
          </p:cNvSpPr>
          <p:nvPr>
            <p:ph type="title"/>
          </p:nvPr>
        </p:nvSpPr>
        <p:spPr>
          <a:xfrm>
            <a:off x="371038" y="-52203"/>
            <a:ext cx="9828574" cy="1266586"/>
          </a:xfrm>
        </p:spPr>
        <p:txBody>
          <a:bodyPr>
            <a:normAutofit/>
          </a:bodyPr>
          <a:lstStyle/>
          <a:p>
            <a:r>
              <a:rPr lang="en-US" sz="4000" dirty="0"/>
              <a:t>A </a:t>
            </a:r>
            <a:r>
              <a:rPr lang="en-US" sz="4000" dirty="0" smtClean="0"/>
              <a:t>rapidly growing majority</a:t>
            </a:r>
            <a:endParaRPr lang="en-US" sz="4000" dirty="0"/>
          </a:p>
        </p:txBody>
      </p:sp>
      <p:pic>
        <p:nvPicPr>
          <p:cNvPr id="6" name="Picture 5">
            <a:extLst>
              <a:ext uri="{FF2B5EF4-FFF2-40B4-BE49-F238E27FC236}">
                <a16:creationId xmlns:a16="http://schemas.microsoft.com/office/drawing/2014/main" xmlns="" id="{96E568C0-1CE6-4413-8E01-E08C995D5F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3988" y="1148181"/>
            <a:ext cx="4212775" cy="4589132"/>
          </a:xfrm>
          <a:prstGeom prst="rect">
            <a:avLst/>
          </a:prstGeom>
        </p:spPr>
      </p:pic>
      <p:cxnSp>
        <p:nvCxnSpPr>
          <p:cNvPr id="5" name="Straight Connector 4"/>
          <p:cNvCxnSpPr/>
          <p:nvPr/>
        </p:nvCxnSpPr>
        <p:spPr>
          <a:xfrm flipH="1">
            <a:off x="371038" y="900112"/>
            <a:ext cx="4300975" cy="38064"/>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1507133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8256"/>
            <a:ext cx="12192000" cy="8080653"/>
          </a:xfrm>
          <a:prstGeom prst="rect">
            <a:avLst/>
          </a:prstGeom>
        </p:spPr>
      </p:pic>
      <p:sp>
        <p:nvSpPr>
          <p:cNvPr id="2" name="Title 1">
            <a:extLst>
              <a:ext uri="{FF2B5EF4-FFF2-40B4-BE49-F238E27FC236}">
                <a16:creationId xmlns:a16="http://schemas.microsoft.com/office/drawing/2014/main" xmlns="" id="{DA44620D-29E0-41C9-A559-70EE9D8DA651}"/>
              </a:ext>
            </a:extLst>
          </p:cNvPr>
          <p:cNvSpPr>
            <a:spLocks noGrp="1"/>
          </p:cNvSpPr>
          <p:nvPr>
            <p:ph type="title"/>
          </p:nvPr>
        </p:nvSpPr>
        <p:spPr>
          <a:xfrm>
            <a:off x="693058" y="-285411"/>
            <a:ext cx="10515600" cy="1325563"/>
          </a:xfrm>
        </p:spPr>
        <p:txBody>
          <a:bodyPr>
            <a:normAutofit/>
          </a:bodyPr>
          <a:lstStyle/>
          <a:p>
            <a:pPr algn="ctr"/>
            <a:r>
              <a:rPr lang="en-US" sz="4800" dirty="0">
                <a:solidFill>
                  <a:schemeClr val="bg1"/>
                </a:solidFill>
                <a:latin typeface="Franklin Gothic Book" panose="020B0503020102020204" pitchFamily="34" charset="0"/>
              </a:rPr>
              <a:t>A native born majority</a:t>
            </a:r>
          </a:p>
        </p:txBody>
      </p:sp>
      <p:sp>
        <p:nvSpPr>
          <p:cNvPr id="3" name="Content Placeholder 2">
            <a:extLst>
              <a:ext uri="{FF2B5EF4-FFF2-40B4-BE49-F238E27FC236}">
                <a16:creationId xmlns:a16="http://schemas.microsoft.com/office/drawing/2014/main" xmlns="" id="{ACBAE4BB-9F95-4F24-B304-3325C7DDA2BE}"/>
              </a:ext>
            </a:extLst>
          </p:cNvPr>
          <p:cNvSpPr>
            <a:spLocks noGrp="1"/>
          </p:cNvSpPr>
          <p:nvPr>
            <p:ph idx="1"/>
          </p:nvPr>
        </p:nvSpPr>
        <p:spPr>
          <a:xfrm>
            <a:off x="838200" y="4084337"/>
            <a:ext cx="10515600" cy="2263383"/>
          </a:xfrm>
          <a:solidFill>
            <a:schemeClr val="tx1">
              <a:lumMod val="85000"/>
              <a:lumOff val="15000"/>
              <a:alpha val="68000"/>
            </a:schemeClr>
          </a:solidFill>
          <a:effectLst>
            <a:softEdge rad="50800"/>
          </a:effectLst>
        </p:spPr>
        <p:txBody>
          <a:bodyPr>
            <a:normAutofit/>
          </a:bodyPr>
          <a:lstStyle/>
          <a:p>
            <a:pPr marL="0" indent="0" algn="ctr">
              <a:buNone/>
            </a:pPr>
            <a:r>
              <a:rPr lang="en-US" sz="4400" b="1" dirty="0">
                <a:solidFill>
                  <a:srgbClr val="FFC000"/>
                </a:solidFill>
                <a:latin typeface="Franklin Gothic Book" panose="020B0503020102020204" pitchFamily="34" charset="0"/>
              </a:rPr>
              <a:t>95</a:t>
            </a:r>
            <a:r>
              <a:rPr lang="en-US" sz="4400" dirty="0">
                <a:solidFill>
                  <a:srgbClr val="FFC000"/>
                </a:solidFill>
                <a:latin typeface="Franklin Gothic Book" panose="020B0503020102020204" pitchFamily="34" charset="0"/>
              </a:rPr>
              <a:t> </a:t>
            </a:r>
            <a:r>
              <a:rPr lang="en-US" sz="4400" b="1" dirty="0">
                <a:solidFill>
                  <a:srgbClr val="FFC000"/>
                </a:solidFill>
                <a:latin typeface="Franklin Gothic Book" panose="020B0503020102020204" pitchFamily="34" charset="0"/>
              </a:rPr>
              <a:t>percent</a:t>
            </a:r>
            <a:r>
              <a:rPr lang="en-US" sz="4400" dirty="0">
                <a:solidFill>
                  <a:srgbClr val="FFC000"/>
                </a:solidFill>
                <a:latin typeface="Franklin Gothic Book" panose="020B0503020102020204" pitchFamily="34" charset="0"/>
              </a:rPr>
              <a:t> of California’s </a:t>
            </a:r>
            <a:r>
              <a:rPr lang="en-US" sz="4400" dirty="0" smtClean="0">
                <a:solidFill>
                  <a:srgbClr val="FFC000"/>
                </a:solidFill>
                <a:latin typeface="Franklin Gothic Book" panose="020B0503020102020204" pitchFamily="34" charset="0"/>
              </a:rPr>
              <a:t>Latino </a:t>
            </a:r>
            <a:r>
              <a:rPr lang="en-US" sz="4400" dirty="0">
                <a:solidFill>
                  <a:srgbClr val="FFC000"/>
                </a:solidFill>
                <a:latin typeface="Franklin Gothic Book" panose="020B0503020102020204" pitchFamily="34" charset="0"/>
              </a:rPr>
              <a:t>youth under the age of 18 </a:t>
            </a:r>
            <a:r>
              <a:rPr lang="en-US" sz="4400" dirty="0" smtClean="0">
                <a:solidFill>
                  <a:srgbClr val="FFC000"/>
                </a:solidFill>
                <a:latin typeface="Franklin Gothic Book" panose="020B0503020102020204" pitchFamily="34" charset="0"/>
              </a:rPr>
              <a:t>were </a:t>
            </a:r>
            <a:r>
              <a:rPr lang="en-US" sz="4400" dirty="0">
                <a:solidFill>
                  <a:srgbClr val="FFC000"/>
                </a:solidFill>
                <a:latin typeface="Franklin Gothic Book" panose="020B0503020102020204" pitchFamily="34" charset="0"/>
              </a:rPr>
              <a:t>born in the United States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257996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85494"/>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2447925" y="153276"/>
            <a:ext cx="10515600" cy="1325563"/>
          </a:xfrm>
        </p:spPr>
        <p:txBody>
          <a:bodyPr/>
          <a:lstStyle/>
          <a:p>
            <a:pPr algn="ctr"/>
            <a:r>
              <a:rPr lang="en-US" dirty="0">
                <a:latin typeface="Franklin Gothic Book" panose="020B0503020102020204" pitchFamily="34" charset="0"/>
              </a:rPr>
              <a:t>A diverse majority</a:t>
            </a:r>
          </a:p>
        </p:txBody>
      </p:sp>
      <p:sp>
        <p:nvSpPr>
          <p:cNvPr id="6" name="Content Placeholder 5"/>
          <p:cNvSpPr>
            <a:spLocks noGrp="1"/>
          </p:cNvSpPr>
          <p:nvPr>
            <p:ph idx="1"/>
          </p:nvPr>
        </p:nvSpPr>
        <p:spPr>
          <a:xfrm>
            <a:off x="2118142" y="1485427"/>
            <a:ext cx="10515600" cy="5032375"/>
          </a:xfrm>
        </p:spPr>
        <p:txBody>
          <a:bodyPr>
            <a:normAutofit/>
          </a:bodyPr>
          <a:lstStyle/>
          <a:p>
            <a:pPr marL="0" indent="0">
              <a:buNone/>
            </a:pPr>
            <a:r>
              <a:rPr lang="en-US" dirty="0">
                <a:latin typeface="Franklin Gothic Book" panose="020B0503020102020204" pitchFamily="34" charset="0"/>
              </a:rPr>
              <a:t>California’s Latino youth do not share </a:t>
            </a:r>
            <a:r>
              <a:rPr lang="en-US" dirty="0" smtClean="0">
                <a:latin typeface="Franklin Gothic Book" panose="020B0503020102020204" pitchFamily="34" charset="0"/>
              </a:rPr>
              <a:t>a </a:t>
            </a:r>
            <a:r>
              <a:rPr lang="en-US" dirty="0">
                <a:latin typeface="Franklin Gothic Book" panose="020B0503020102020204" pitchFamily="34" charset="0"/>
              </a:rPr>
              <a:t>single identity </a:t>
            </a:r>
            <a:endParaRPr lang="en-US" dirty="0" smtClean="0">
              <a:latin typeface="Franklin Gothic Book" panose="020B0503020102020204" pitchFamily="34" charset="0"/>
            </a:endParaRPr>
          </a:p>
          <a:p>
            <a:pPr marL="0" indent="0">
              <a:buNone/>
            </a:pPr>
            <a:r>
              <a:rPr lang="en-US" dirty="0" smtClean="0">
                <a:latin typeface="Franklin Gothic Book" panose="020B0503020102020204" pitchFamily="34" charset="0"/>
              </a:rPr>
              <a:t>or a single experience.</a:t>
            </a:r>
          </a:p>
          <a:p>
            <a:pPr marL="0" indent="0">
              <a:buNone/>
            </a:pPr>
            <a:endParaRPr lang="en-US" sz="800" dirty="0">
              <a:latin typeface="Franklin Gothic Book" panose="020B0503020102020204" pitchFamily="34" charset="0"/>
            </a:endParaRPr>
          </a:p>
          <a:p>
            <a:pPr marL="0" indent="0" algn="just">
              <a:buNone/>
            </a:pPr>
            <a:r>
              <a:rPr lang="en-US" dirty="0">
                <a:latin typeface="Franklin Gothic Book" panose="020B0503020102020204" pitchFamily="34" charset="0"/>
              </a:rPr>
              <a:t>They differ </a:t>
            </a:r>
            <a:r>
              <a:rPr lang="en-US" dirty="0" smtClean="0">
                <a:latin typeface="Franklin Gothic Book" panose="020B0503020102020204" pitchFamily="34" charset="0"/>
              </a:rPr>
              <a:t>by:</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pic>
        <p:nvPicPr>
          <p:cNvPr id="8" name="Picture 2" descr="http://i4.istockimg.com/file_thumbview_approve/69443107/5/stock-illustration-69443107-california-black-vector-map-flat-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8364">
            <a:off x="-258479" y="2003661"/>
            <a:ext cx="3339674" cy="33396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a:off x="624590" y="1232043"/>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 name="Content Placeholder 5"/>
          <p:cNvSpPr txBox="1">
            <a:spLocks/>
          </p:cNvSpPr>
          <p:nvPr/>
        </p:nvSpPr>
        <p:spPr>
          <a:xfrm>
            <a:off x="2639720" y="3442747"/>
            <a:ext cx="10515600" cy="503237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latin typeface="Franklin Gothic Book" panose="020B0503020102020204" pitchFamily="34" charset="0"/>
              </a:rPr>
              <a:t>Race</a:t>
            </a:r>
          </a:p>
          <a:p>
            <a:pPr algn="just"/>
            <a:r>
              <a:rPr lang="en-US" dirty="0" smtClean="0">
                <a:latin typeface="Franklin Gothic Book" panose="020B0503020102020204" pitchFamily="34" charset="0"/>
              </a:rPr>
              <a:t>Country of origin</a:t>
            </a:r>
          </a:p>
          <a:p>
            <a:pPr algn="just"/>
            <a:r>
              <a:rPr lang="en-US" dirty="0" smtClean="0">
                <a:latin typeface="Franklin Gothic Book" panose="020B0503020102020204" pitchFamily="34" charset="0"/>
              </a:rPr>
              <a:t>Geography within California</a:t>
            </a:r>
          </a:p>
          <a:p>
            <a:pPr algn="just"/>
            <a:endParaRPr lang="en-US" dirty="0" smtClean="0">
              <a:latin typeface="Franklin Gothic Book" panose="020B0503020102020204" pitchFamily="34" charset="0"/>
            </a:endParaRPr>
          </a:p>
          <a:p>
            <a:pPr algn="just"/>
            <a:endParaRPr lang="en-US" dirty="0">
              <a:latin typeface="Franklin Gothic Book" panose="020B0503020102020204" pitchFamily="34" charset="0"/>
            </a:endParaRPr>
          </a:p>
          <a:p>
            <a:pPr algn="just"/>
            <a:endParaRPr lang="en-US" dirty="0" smtClean="0">
              <a:latin typeface="Franklin Gothic Book" panose="020B0503020102020204" pitchFamily="34" charset="0"/>
            </a:endParaRPr>
          </a:p>
          <a:p>
            <a:pPr algn="just"/>
            <a:endParaRPr lang="en-US" dirty="0">
              <a:latin typeface="Franklin Gothic Book" panose="020B0503020102020204" pitchFamily="34" charset="0"/>
            </a:endParaRPr>
          </a:p>
          <a:p>
            <a:pPr algn="just"/>
            <a:endParaRPr lang="en-US" dirty="0" smtClean="0">
              <a:latin typeface="Franklin Gothic Book" panose="020B0503020102020204" pitchFamily="34" charset="0"/>
            </a:endParaRPr>
          </a:p>
          <a:p>
            <a:pPr algn="just"/>
            <a:endParaRPr lang="en-US" dirty="0">
              <a:latin typeface="Franklin Gothic Book" panose="020B0503020102020204" pitchFamily="34" charset="0"/>
            </a:endParaRPr>
          </a:p>
          <a:p>
            <a:pPr algn="just"/>
            <a:r>
              <a:rPr lang="en-US" dirty="0" smtClean="0">
                <a:latin typeface="Franklin Gothic Book" panose="020B0503020102020204" pitchFamily="34" charset="0"/>
              </a:rPr>
              <a:t>Languages spoken</a:t>
            </a:r>
          </a:p>
          <a:p>
            <a:pPr algn="just"/>
            <a:r>
              <a:rPr lang="en-US" dirty="0" smtClean="0">
                <a:latin typeface="Franklin Gothic Book" panose="020B0503020102020204" pitchFamily="34" charset="0"/>
              </a:rPr>
              <a:t>Immigration status </a:t>
            </a:r>
          </a:p>
          <a:p>
            <a:pPr algn="just"/>
            <a:r>
              <a:rPr lang="en-US" dirty="0" smtClean="0">
                <a:latin typeface="Franklin Gothic Book" panose="020B0503020102020204" pitchFamily="34" charset="0"/>
              </a:rPr>
              <a:t>Generational differences</a:t>
            </a:r>
            <a:endParaRPr lang="en-US" dirty="0">
              <a:latin typeface="Franklin Gothic Book" panose="020B0503020102020204" pitchFamily="34" charset="0"/>
            </a:endParaRPr>
          </a:p>
        </p:txBody>
      </p:sp>
    </p:spTree>
    <p:extLst>
      <p:ext uri="{BB962C8B-B14F-4D97-AF65-F5344CB8AC3E}">
        <p14:creationId xmlns:p14="http://schemas.microsoft.com/office/powerpoint/2010/main" val="1308819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8060" y="-15280"/>
            <a:ext cx="11395880" cy="1526915"/>
          </a:xfrm>
        </p:spPr>
        <p:txBody>
          <a:bodyPr>
            <a:normAutofit/>
          </a:bodyPr>
          <a:lstStyle/>
          <a:p>
            <a:r>
              <a:rPr lang="en-US" dirty="0">
                <a:latin typeface="Franklin Gothic Book" panose="020B0503020102020204" pitchFamily="34" charset="0"/>
              </a:rPr>
              <a:t>The majority faces a </a:t>
            </a:r>
            <a:br>
              <a:rPr lang="en-US" dirty="0">
                <a:latin typeface="Franklin Gothic Book" panose="020B0503020102020204" pitchFamily="34" charset="0"/>
              </a:rPr>
            </a:br>
            <a:r>
              <a:rPr lang="en-US" dirty="0">
                <a:latin typeface="Franklin Gothic Book" panose="020B0503020102020204" pitchFamily="34" charset="0"/>
              </a:rPr>
              <a:t>legacy of historical discrimination</a:t>
            </a:r>
          </a:p>
        </p:txBody>
      </p:sp>
      <p:sp>
        <p:nvSpPr>
          <p:cNvPr id="6" name="Content Placeholder 5">
            <a:extLst>
              <a:ext uri="{FF2B5EF4-FFF2-40B4-BE49-F238E27FC236}">
                <a16:creationId xmlns:a16="http://schemas.microsoft.com/office/drawing/2014/main" xmlns="" id="{F6AEB815-0125-4F92-A874-6B92A44D6501}"/>
              </a:ext>
            </a:extLst>
          </p:cNvPr>
          <p:cNvSpPr>
            <a:spLocks noGrp="1"/>
          </p:cNvSpPr>
          <p:nvPr>
            <p:ph sz="half" idx="1"/>
          </p:nvPr>
        </p:nvSpPr>
        <p:spPr>
          <a:xfrm>
            <a:off x="2400635" y="2386672"/>
            <a:ext cx="10347036" cy="4351338"/>
          </a:xfrm>
        </p:spPr>
        <p:txBody>
          <a:bodyPr/>
          <a:lstStyle/>
          <a:p>
            <a:r>
              <a:rPr lang="en-US" dirty="0">
                <a:latin typeface="Franklin Gothic Book" panose="020B0503020102020204" pitchFamily="34" charset="0"/>
              </a:rPr>
              <a:t>California’s state constitution views </a:t>
            </a:r>
            <a:r>
              <a:rPr lang="en-US" dirty="0" smtClean="0">
                <a:latin typeface="Franklin Gothic Book" panose="020B0503020102020204" pitchFamily="34" charset="0"/>
              </a:rPr>
              <a:t>Mexicans</a:t>
            </a:r>
          </a:p>
          <a:p>
            <a:pPr marL="171450" indent="0">
              <a:buNone/>
            </a:pPr>
            <a:r>
              <a:rPr lang="en-US" dirty="0" smtClean="0">
                <a:latin typeface="Franklin Gothic Book" panose="020B0503020102020204" pitchFamily="34" charset="0"/>
              </a:rPr>
              <a:t> </a:t>
            </a:r>
            <a:r>
              <a:rPr lang="en-US" dirty="0">
                <a:latin typeface="Franklin Gothic Book" panose="020B0503020102020204" pitchFamily="34" charset="0"/>
              </a:rPr>
              <a:t>living in the state as foreigners (1850)</a:t>
            </a:r>
          </a:p>
          <a:p>
            <a:r>
              <a:rPr lang="en-US" dirty="0">
                <a:latin typeface="Franklin Gothic Book" panose="020B0503020102020204" pitchFamily="34" charset="0"/>
              </a:rPr>
              <a:t>Legitimized school segregation (1863)</a:t>
            </a:r>
          </a:p>
          <a:p>
            <a:r>
              <a:rPr lang="en-US" dirty="0">
                <a:latin typeface="Franklin Gothic Book" panose="020B0503020102020204" pitchFamily="34" charset="0"/>
              </a:rPr>
              <a:t>Mass deportations in the Mexican Repatriation (1930s)</a:t>
            </a:r>
          </a:p>
          <a:p>
            <a:r>
              <a:rPr lang="en-US" dirty="0">
                <a:latin typeface="Franklin Gothic Book" panose="020B0503020102020204" pitchFamily="34" charset="0"/>
              </a:rPr>
              <a:t>Propositions with anti-Latino or xenophobic overtones (1990s)</a:t>
            </a:r>
          </a:p>
          <a:p>
            <a:r>
              <a:rPr lang="en-US" dirty="0">
                <a:latin typeface="Franklin Gothic Book" panose="020B0503020102020204" pitchFamily="34" charset="0"/>
              </a:rPr>
              <a:t>Repeal of DACA (2017)</a:t>
            </a: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cxnSp>
        <p:nvCxnSpPr>
          <p:cNvPr id="13" name="Straight Connector 12"/>
          <p:cNvCxnSpPr/>
          <p:nvPr/>
        </p:nvCxnSpPr>
        <p:spPr>
          <a:xfrm flipH="1">
            <a:off x="398060" y="1529539"/>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67" y="3046942"/>
            <a:ext cx="1995455" cy="139077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302" b="13262"/>
          <a:stretch/>
        </p:blipFill>
        <p:spPr>
          <a:xfrm>
            <a:off x="227257" y="4528294"/>
            <a:ext cx="1962565" cy="13548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57" y="1656730"/>
            <a:ext cx="1962565" cy="1283967"/>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22777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3184"/>
            <a:ext cx="12191999" cy="6885494"/>
          </a:xfrm>
          <a:prstGeom prst="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8060" y="-15280"/>
            <a:ext cx="11395880" cy="1526915"/>
          </a:xfrm>
        </p:spPr>
        <p:txBody>
          <a:bodyPr>
            <a:normAutofit/>
          </a:bodyPr>
          <a:lstStyle/>
          <a:p>
            <a:r>
              <a:rPr lang="en-US" dirty="0" smtClean="0">
                <a:latin typeface="Franklin Gothic Book" panose="020B0503020102020204" pitchFamily="34" charset="0"/>
              </a:rPr>
              <a:t>…but also a history of activism</a:t>
            </a:r>
            <a:endParaRPr lang="en-US" dirty="0">
              <a:latin typeface="Franklin Gothic Book" panose="020B0503020102020204" pitchFamily="34" charset="0"/>
            </a:endParaRPr>
          </a:p>
        </p:txBody>
      </p:sp>
      <p:cxnSp>
        <p:nvCxnSpPr>
          <p:cNvPr id="13" name="Straight Connector 12"/>
          <p:cNvCxnSpPr/>
          <p:nvPr/>
        </p:nvCxnSpPr>
        <p:spPr>
          <a:xfrm flipH="1">
            <a:off x="499515" y="1116492"/>
            <a:ext cx="5006490" cy="20459"/>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92" y="1300183"/>
            <a:ext cx="1643609" cy="164360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210" t="-1002" r="10859" b="3983"/>
          <a:stretch/>
        </p:blipFill>
        <p:spPr>
          <a:xfrm>
            <a:off x="516339" y="3012086"/>
            <a:ext cx="1643062" cy="141446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589" r="8360"/>
          <a:stretch/>
        </p:blipFill>
        <p:spPr>
          <a:xfrm>
            <a:off x="473202" y="4494842"/>
            <a:ext cx="1728788" cy="1416957"/>
          </a:xfrm>
          <a:prstGeom prst="rect">
            <a:avLst/>
          </a:prstGeom>
        </p:spPr>
      </p:pic>
      <p:sp>
        <p:nvSpPr>
          <p:cNvPr id="14" name="Content Placeholder 2">
            <a:extLst>
              <a:ext uri="{FF2B5EF4-FFF2-40B4-BE49-F238E27FC236}">
                <a16:creationId xmlns:a16="http://schemas.microsoft.com/office/drawing/2014/main" xmlns="" id="{C92906F8-4AB7-4617-B52D-FAA4FC699F0E}"/>
              </a:ext>
            </a:extLst>
          </p:cNvPr>
          <p:cNvSpPr>
            <a:spLocks noGrp="1"/>
          </p:cNvSpPr>
          <p:nvPr>
            <p:ph sz="half" idx="1"/>
          </p:nvPr>
        </p:nvSpPr>
        <p:spPr>
          <a:xfrm>
            <a:off x="2557460" y="2286626"/>
            <a:ext cx="10596418" cy="4351338"/>
          </a:xfrm>
        </p:spPr>
        <p:txBody>
          <a:bodyPr/>
          <a:lstStyle/>
          <a:p>
            <a:r>
              <a:rPr lang="en-US" i="1" dirty="0">
                <a:latin typeface="Franklin Gothic Book" panose="020B0503020102020204" pitchFamily="34" charset="0"/>
              </a:rPr>
              <a:t>Mendez vs. Westminster </a:t>
            </a:r>
            <a:r>
              <a:rPr lang="en-US" dirty="0">
                <a:latin typeface="Franklin Gothic Book" panose="020B0503020102020204" pitchFamily="34" charset="0"/>
              </a:rPr>
              <a:t>strikes </a:t>
            </a:r>
            <a:r>
              <a:rPr lang="en-US" dirty="0" smtClean="0">
                <a:latin typeface="Franklin Gothic Book" panose="020B0503020102020204" pitchFamily="34" charset="0"/>
              </a:rPr>
              <a:t>down</a:t>
            </a:r>
          </a:p>
          <a:p>
            <a:pPr indent="0">
              <a:buNone/>
            </a:pPr>
            <a:r>
              <a:rPr lang="en-US" dirty="0" smtClean="0">
                <a:latin typeface="Franklin Gothic Book" panose="020B0503020102020204" pitchFamily="34" charset="0"/>
              </a:rPr>
              <a:t>school </a:t>
            </a:r>
            <a:r>
              <a:rPr lang="en-US" dirty="0">
                <a:latin typeface="Franklin Gothic Book" panose="020B0503020102020204" pitchFamily="34" charset="0"/>
              </a:rPr>
              <a:t>segregation (1945)</a:t>
            </a:r>
          </a:p>
          <a:p>
            <a:r>
              <a:rPr lang="en-US" dirty="0">
                <a:latin typeface="Franklin Gothic Book" panose="020B0503020102020204" pitchFamily="34" charset="0"/>
              </a:rPr>
              <a:t>East LA Walkouts (1968)</a:t>
            </a:r>
          </a:p>
          <a:p>
            <a:r>
              <a:rPr lang="en-US" dirty="0">
                <a:latin typeface="Franklin Gothic Book" panose="020B0503020102020204" pitchFamily="34" charset="0"/>
              </a:rPr>
              <a:t>California DREAM Act (2011)</a:t>
            </a:r>
          </a:p>
          <a:p>
            <a:r>
              <a:rPr lang="en-US" dirty="0">
                <a:latin typeface="Franklin Gothic Book" panose="020B0503020102020204" pitchFamily="34" charset="0"/>
              </a:rPr>
              <a:t>“Sanctuary” bills (2017)</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364968"/>
            <a:ext cx="12192000" cy="1493032"/>
          </a:xfrm>
          <a:prstGeom prst="rect">
            <a:avLst/>
          </a:prstGeom>
        </p:spPr>
      </p:pic>
    </p:spTree>
    <p:extLst>
      <p:ext uri="{BB962C8B-B14F-4D97-AF65-F5344CB8AC3E}">
        <p14:creationId xmlns:p14="http://schemas.microsoft.com/office/powerpoint/2010/main" val="2015862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4717</TotalTime>
  <Words>1260</Words>
  <Application>Microsoft Office PowerPoint</Application>
  <PresentationFormat>Widescreen</PresentationFormat>
  <Paragraphs>146</Paragraphs>
  <Slides>25</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Calibri</vt:lpstr>
      <vt:lpstr>Calibri Light</vt:lpstr>
      <vt:lpstr>Franklin Gothic Book</vt:lpstr>
      <vt:lpstr>Segoe UI Semibold</vt:lpstr>
      <vt:lpstr>Office Theme</vt:lpstr>
      <vt:lpstr>Simple Dark</vt:lpstr>
      <vt:lpstr>1_Simple Dark</vt:lpstr>
      <vt:lpstr>2_Simple Dark</vt:lpstr>
      <vt:lpstr>PowerPoint Presentation</vt:lpstr>
      <vt:lpstr>  Welcome!   Ernie Silva  Executive Director of External Affairs RAPSA / SIATech Schools  To Ask Questions: Please use the chat box for questions. Trouble? Email info@rapsa.org with questions.  </vt:lpstr>
      <vt:lpstr>PowerPoint Presentation</vt:lpstr>
      <vt:lpstr>Who are the majority?</vt:lpstr>
      <vt:lpstr>A rapidly growing majority</vt:lpstr>
      <vt:lpstr>A native born majority</vt:lpstr>
      <vt:lpstr>A diverse majority</vt:lpstr>
      <vt:lpstr>The majority faces a  legacy of historical discrimination</vt:lpstr>
      <vt:lpstr>…but also a history of activism</vt:lpstr>
      <vt:lpstr>PowerPoint Presentation</vt:lpstr>
      <vt:lpstr>Half a century later, Latino students still face barriers </vt:lpstr>
      <vt:lpstr>Outcomes for Latino students have improved…</vt:lpstr>
      <vt:lpstr>… but change is not fast enough</vt:lpstr>
      <vt:lpstr>     Turning the Curve Academics</vt:lpstr>
      <vt:lpstr>     Turning the Curve School Environment</vt:lpstr>
      <vt:lpstr>PowerPoint Presentation</vt:lpstr>
      <vt:lpstr>PowerPoint Presentation</vt:lpstr>
      <vt:lpstr>PowerPoint Presentation</vt:lpstr>
      <vt:lpstr>PowerPoint Presentation</vt:lpstr>
      <vt:lpstr>The impact</vt:lpstr>
      <vt:lpstr>The impact</vt:lpstr>
      <vt:lpstr>The impact</vt:lpstr>
      <vt:lpstr>Recommendations</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Majority Report: Supporting the Educational Success of Latino Students in California</dc:title>
  <dc:creator>Emmanuel Rodriguez</dc:creator>
  <cp:lastModifiedBy>Fraticelli, Charneece</cp:lastModifiedBy>
  <cp:revision>85</cp:revision>
  <dcterms:created xsi:type="dcterms:W3CDTF">2017-09-26T01:13:58Z</dcterms:created>
  <dcterms:modified xsi:type="dcterms:W3CDTF">2018-03-26T16:56:15Z</dcterms:modified>
</cp:coreProperties>
</file>