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82" r:id="rId1"/>
  </p:sldMasterIdLst>
  <p:notesMasterIdLst>
    <p:notesMasterId r:id="rId47"/>
  </p:notesMasterIdLst>
  <p:sldIdLst>
    <p:sldId id="309" r:id="rId2"/>
    <p:sldId id="310" r:id="rId3"/>
    <p:sldId id="256" r:id="rId4"/>
    <p:sldId id="257" r:id="rId5"/>
    <p:sldId id="280" r:id="rId6"/>
    <p:sldId id="281" r:id="rId7"/>
    <p:sldId id="282" r:id="rId8"/>
    <p:sldId id="261" r:id="rId9"/>
    <p:sldId id="283" r:id="rId10"/>
    <p:sldId id="259" r:id="rId11"/>
    <p:sldId id="260" r:id="rId12"/>
    <p:sldId id="264" r:id="rId13"/>
    <p:sldId id="285" r:id="rId14"/>
    <p:sldId id="284" r:id="rId15"/>
    <p:sldId id="286" r:id="rId16"/>
    <p:sldId id="287" r:id="rId17"/>
    <p:sldId id="288" r:id="rId18"/>
    <p:sldId id="290" r:id="rId19"/>
    <p:sldId id="293" r:id="rId20"/>
    <p:sldId id="291" r:id="rId21"/>
    <p:sldId id="292" r:id="rId22"/>
    <p:sldId id="294" r:id="rId23"/>
    <p:sldId id="295" r:id="rId24"/>
    <p:sldId id="297" r:id="rId25"/>
    <p:sldId id="301" r:id="rId26"/>
    <p:sldId id="302" r:id="rId27"/>
    <p:sldId id="303" r:id="rId28"/>
    <p:sldId id="304" r:id="rId29"/>
    <p:sldId id="265" r:id="rId30"/>
    <p:sldId id="279" r:id="rId31"/>
    <p:sldId id="266" r:id="rId32"/>
    <p:sldId id="268" r:id="rId33"/>
    <p:sldId id="269" r:id="rId34"/>
    <p:sldId id="270" r:id="rId35"/>
    <p:sldId id="272" r:id="rId36"/>
    <p:sldId id="273" r:id="rId37"/>
    <p:sldId id="274" r:id="rId38"/>
    <p:sldId id="275" r:id="rId39"/>
    <p:sldId id="276" r:id="rId40"/>
    <p:sldId id="277" r:id="rId41"/>
    <p:sldId id="308" r:id="rId42"/>
    <p:sldId id="305" r:id="rId43"/>
    <p:sldId id="306" r:id="rId44"/>
    <p:sldId id="307" r:id="rId45"/>
    <p:sldId id="311" r:id="rId46"/>
  </p:sldIdLst>
  <p:sldSz cx="9144000" cy="5143500" type="screen16x9"/>
  <p:notesSz cx="6858000" cy="9144000"/>
  <p:embeddedFontLst>
    <p:embeddedFont>
      <p:font typeface="Segoe UI Semibold" panose="020B0702040204020203" pitchFamily="34" charset="0"/>
      <p:bold r:id="rId48"/>
      <p:boldItalic r:id="rId49"/>
    </p:embeddedFont>
    <p:embeddedFont>
      <p:font typeface="Times" panose="02020603050405020304" pitchFamily="18" charset="0"/>
      <p:regular r:id="rId50"/>
      <p:bold r:id="rId51"/>
      <p:italic r:id="rId52"/>
      <p:boldItalic r:id="rId53"/>
    </p:embeddedFont>
    <p:embeddedFont>
      <p:font typeface="Segoe UI Symbol" panose="020B0502040204020203" pitchFamily="34" charset="0"/>
      <p:regular r:id="rId54"/>
    </p:embeddedFont>
    <p:embeddedFont>
      <p:font typeface="Rockwell" panose="02060603020205020403" pitchFamily="18" charset="0"/>
      <p:regular r:id="rId55"/>
      <p:bold r:id="rId56"/>
      <p:italic r:id="rId57"/>
      <p:boldItalic r:id="rId58"/>
    </p:embeddedFont>
    <p:embeddedFont>
      <p:font typeface="Calisto MT" panose="02040603050505030304" pitchFamily="18"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67380" autoAdjust="0"/>
  </p:normalViewPr>
  <p:slideViewPr>
    <p:cSldViewPr snapToGrid="0" snapToObjects="1">
      <p:cViewPr varScale="1">
        <p:scale>
          <a:sx n="107" d="100"/>
          <a:sy n="107" d="100"/>
        </p:scale>
        <p:origin x="1720" y="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115352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2259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f0e94909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f0e94909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6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eda2d16be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eda2d16be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sz="1200">
                <a:highlight>
                  <a:srgbClr val="FFFFFF"/>
                </a:highlight>
                <a:latin typeface="Times New Roman"/>
                <a:ea typeface="Times New Roman"/>
                <a:cs typeface="Times New Roman"/>
                <a:sym typeface="Times New Roman"/>
              </a:rPr>
              <a:t>*Explicit instruction is further defined in the literature as t</a:t>
            </a:r>
            <a:r>
              <a:rPr lang="en" sz="1200">
                <a:latin typeface="Times New Roman"/>
                <a:ea typeface="Times New Roman"/>
                <a:cs typeface="Times New Roman"/>
                <a:sym typeface="Times New Roman"/>
              </a:rPr>
              <a:t>eaching in small steps, which includes modeling, guided practice, and independent practice (Rosenshine, 1986; Scruggs et al., 2010).  Gradual release of responsibility model…..</a:t>
            </a:r>
            <a:endParaRPr/>
          </a:p>
        </p:txBody>
      </p:sp>
    </p:spTree>
    <p:extLst>
      <p:ext uri="{BB962C8B-B14F-4D97-AF65-F5344CB8AC3E}">
        <p14:creationId xmlns:p14="http://schemas.microsoft.com/office/powerpoint/2010/main" val="1107893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eda2d16be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eda2d16be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9737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fac05ba9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fac05ba9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 provide scaffolding by providing leveled (content) reading materials) and small group instruction.</a:t>
            </a:r>
            <a:endParaRPr/>
          </a:p>
        </p:txBody>
      </p:sp>
    </p:spTree>
    <p:extLst>
      <p:ext uri="{BB962C8B-B14F-4D97-AF65-F5344CB8AC3E}">
        <p14:creationId xmlns:p14="http://schemas.microsoft.com/office/powerpoint/2010/main" val="2576759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eda2d16be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eda2d16be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6897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f0e94909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f0e94909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9504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eda7a267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eda7a267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192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fac05ba9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fac05ba9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2875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f0e94909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f0e94909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4563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fac05ba9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fac05ba9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67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44b86df2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44b86df2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893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44b86df2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44b86df2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3930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44b86df2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44b86df2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631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44b86df2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44b86df2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4063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4783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Assessment of Education Progress-students</a:t>
            </a:r>
            <a:r>
              <a:rPr lang="en-US" baseline="0" dirty="0" smtClean="0"/>
              <a:t> who h</a:t>
            </a:r>
            <a:r>
              <a:rPr lang="en-US" dirty="0" smtClean="0"/>
              <a:t>ave</a:t>
            </a:r>
            <a:r>
              <a:rPr lang="en-US" baseline="0" dirty="0" smtClean="0"/>
              <a:t> reached the proficiency level when reading g</a:t>
            </a:r>
            <a:r>
              <a:rPr lang="en-US" dirty="0" smtClean="0"/>
              <a:t>rade- level texts</a:t>
            </a:r>
          </a:p>
          <a:p>
            <a:r>
              <a:rPr lang="en-US" dirty="0" smtClean="0"/>
              <a:t>One example--able</a:t>
            </a:r>
            <a:r>
              <a:rPr lang="en-US" baseline="0" dirty="0" smtClean="0"/>
              <a:t> to integrate &amp; interpret texts to provide main ideas with support from the text </a:t>
            </a:r>
          </a:p>
          <a:p>
            <a:r>
              <a:rPr lang="en-US" baseline="0" dirty="0" smtClean="0"/>
              <a:t>In 2000, under the direction of Congress and the National Institute of Child Health, the NRP published findings about the most effective instructional practices needed to teach young children how to read (Phonemic awareness, phonics, fluency, vocabulary, &amp; comprehension)</a:t>
            </a:r>
          </a:p>
          <a:p>
            <a:r>
              <a:rPr lang="en-US" baseline="0" dirty="0" smtClean="0"/>
              <a:t>Part of these findings include that instruction is explicit and systematic, this should include explicit and systematic reading comprehension for secondary students as well.  THIS DOES NOT OFTEN HAPPEN!</a:t>
            </a:r>
          </a:p>
          <a:p>
            <a:endParaRPr lang="en-US" dirty="0"/>
          </a:p>
        </p:txBody>
      </p:sp>
    </p:spTree>
    <p:extLst>
      <p:ext uri="{BB962C8B-B14F-4D97-AF65-F5344CB8AC3E}">
        <p14:creationId xmlns:p14="http://schemas.microsoft.com/office/powerpoint/2010/main" val="1864476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r-IN" dirty="0" smtClean="0"/>
              <a:t>…</a:t>
            </a:r>
            <a:r>
              <a:rPr lang="en-US" dirty="0" smtClean="0"/>
              <a:t>That being said, AHS, AES, and of course at-promise student populations should</a:t>
            </a:r>
            <a:r>
              <a:rPr lang="en-US" baseline="0" dirty="0" smtClean="0"/>
              <a:t> be the focus of research, particularly academic intervention research, so we can identify the most effective practices for this population of students.  We already know they were not successful in a traditional setting..</a:t>
            </a:r>
            <a:endParaRPr lang="en-US" dirty="0"/>
          </a:p>
        </p:txBody>
      </p:sp>
    </p:spTree>
    <p:extLst>
      <p:ext uri="{BB962C8B-B14F-4D97-AF65-F5344CB8AC3E}">
        <p14:creationId xmlns:p14="http://schemas.microsoft.com/office/powerpoint/2010/main" val="181885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a:t>
            </a:r>
            <a:r>
              <a:rPr lang="mr-IN" dirty="0" smtClean="0"/>
              <a:t>…</a:t>
            </a:r>
            <a:r>
              <a:rPr lang="en-US" dirty="0" smtClean="0"/>
              <a:t>.the purpose</a:t>
            </a:r>
            <a:r>
              <a:rPr lang="en-US" baseline="0" dirty="0" smtClean="0"/>
              <a:t> of this study is to measure the effectiveness of systematic and explicit instruction in locating or generating main ideas and summarization to specifically improve comprehension of expository text, because remember, secondary students are exposed to difficult text every day of their school careers!</a:t>
            </a:r>
            <a:endParaRPr lang="en-US" dirty="0"/>
          </a:p>
        </p:txBody>
      </p:sp>
    </p:spTree>
    <p:extLst>
      <p:ext uri="{BB962C8B-B14F-4D97-AF65-F5344CB8AC3E}">
        <p14:creationId xmlns:p14="http://schemas.microsoft.com/office/powerpoint/2010/main" val="8600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44b86df2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44b86df2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In designing this intervention, we took a deep look at reading comprehension,</a:t>
            </a:r>
            <a:r>
              <a:rPr lang="en-US" baseline="0" dirty="0" smtClean="0"/>
              <a:t> while identifying what good readers do</a:t>
            </a:r>
            <a:r>
              <a:rPr lang="mr-IN" baseline="0" dirty="0" smtClean="0"/>
              <a:t>…</a:t>
            </a:r>
            <a:r>
              <a:rPr lang="en-US" baseline="0" dirty="0" smtClean="0"/>
              <a:t>  </a:t>
            </a:r>
          </a:p>
          <a:p>
            <a:pPr marL="0" lvl="0" indent="0" algn="l" rtl="0">
              <a:spcBef>
                <a:spcPts val="0"/>
              </a:spcBef>
              <a:spcAft>
                <a:spcPts val="0"/>
              </a:spcAft>
              <a:buNone/>
            </a:pPr>
            <a:endParaRPr lang="en-US" baseline="0" dirty="0" smtClean="0"/>
          </a:p>
          <a:p>
            <a:pPr marL="171450" lvl="0" indent="-171450" algn="l" rtl="0">
              <a:spcBef>
                <a:spcPts val="0"/>
              </a:spcBef>
              <a:spcAft>
                <a:spcPts val="0"/>
              </a:spcAft>
            </a:pPr>
            <a:r>
              <a:rPr lang="en-US" baseline="0" dirty="0" smtClean="0"/>
              <a:t>Researchers note that </a:t>
            </a:r>
            <a:r>
              <a:rPr lang="en-US" baseline="0" dirty="0" err="1" smtClean="0"/>
              <a:t>rdg</a:t>
            </a:r>
            <a:r>
              <a:rPr lang="en-US" baseline="0" dirty="0" smtClean="0"/>
              <a:t> comprehension is arguably the most essential “academic skill” learned in school.  If we can read and gain understanding, we can learn from text. </a:t>
            </a:r>
          </a:p>
          <a:p>
            <a:pPr marL="171450" lvl="0" indent="-171450" algn="l" rtl="0">
              <a:spcBef>
                <a:spcPts val="0"/>
              </a:spcBef>
              <a:spcAft>
                <a:spcPts val="0"/>
              </a:spcAft>
            </a:pPr>
            <a:r>
              <a:rPr lang="en-US" baseline="0" dirty="0" smtClean="0"/>
              <a:t>In the literacy field, comprehension is difficult to define.  The RAND RSG defines comprehension as the interaction between reader, text, and the activity.  Walter </a:t>
            </a:r>
            <a:r>
              <a:rPr lang="en-US" baseline="0" dirty="0" err="1" smtClean="0"/>
              <a:t>Kintsch’s</a:t>
            </a:r>
            <a:r>
              <a:rPr lang="en-US" baseline="0" dirty="0" smtClean="0"/>
              <a:t> construction-integration model flushes out an even more complex understanding of what happens to the reader as he/she is making meaning form text.  (1-surface level; 2- the text base or proposition level; 3- </a:t>
            </a:r>
            <a:r>
              <a:rPr lang="en-US" baseline="0" smtClean="0"/>
              <a:t>situation model</a:t>
            </a:r>
            <a:endParaRPr lang="en-US" baseline="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aseline="0" dirty="0" smtClean="0"/>
              <a:t>Students are not going to have us forever, so we need to scaffold instruction and explicitly teach them strategies to improve their reading comp.</a:t>
            </a:r>
          </a:p>
          <a:p>
            <a:pPr marL="171450" lvl="0" indent="-171450" algn="l" rtl="0">
              <a:spcBef>
                <a:spcPts val="0"/>
              </a:spcBef>
              <a:spcAft>
                <a:spcPts val="0"/>
              </a:spcAft>
            </a:pPr>
            <a:endParaRPr dirty="0"/>
          </a:p>
        </p:txBody>
      </p:sp>
    </p:spTree>
    <p:extLst>
      <p:ext uri="{BB962C8B-B14F-4D97-AF65-F5344CB8AC3E}">
        <p14:creationId xmlns:p14="http://schemas.microsoft.com/office/powerpoint/2010/main" val="403938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1488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44b86df2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44b86df2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6706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44b86df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44b86df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1273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468501"/>
            <a:ext cx="4038600" cy="700088"/>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4171950"/>
            <a:ext cx="4038600" cy="561415"/>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4819230"/>
            <a:ext cx="1232647" cy="273844"/>
          </a:xfrm>
        </p:spPr>
        <p:txBody>
          <a:bodyPr/>
          <a:lstStyle>
            <a:lvl1pPr algn="l">
              <a:defRPr/>
            </a:lvl1pPr>
          </a:lstStyle>
          <a:p>
            <a:fld id="{28E80666-FB37-4B36-9149-507F3B0178E3}" type="datetimeFigureOut">
              <a:rPr lang="en-US" smtClean="0"/>
              <a:pPr/>
              <a:t>6/3/2019</a:t>
            </a:fld>
            <a:endParaRPr lang="en-US"/>
          </a:p>
        </p:txBody>
      </p:sp>
      <p:sp>
        <p:nvSpPr>
          <p:cNvPr id="5" name="Footer Placeholder 4"/>
          <p:cNvSpPr>
            <a:spLocks noGrp="1"/>
          </p:cNvSpPr>
          <p:nvPr>
            <p:ph type="ftr" sz="quarter" idx="11"/>
          </p:nvPr>
        </p:nvSpPr>
        <p:spPr>
          <a:xfrm>
            <a:off x="6311153" y="4819230"/>
            <a:ext cx="2617694" cy="273844"/>
          </a:xfrm>
        </p:spPr>
        <p:txBody>
          <a:bodyPr/>
          <a:lstStyle>
            <a:lvl1pPr algn="r">
              <a:defRPr/>
            </a:lvl1pPr>
          </a:lstStyle>
          <a:p>
            <a:endParaRPr lang="en-US"/>
          </a:p>
        </p:txBody>
      </p:sp>
      <p:sp>
        <p:nvSpPr>
          <p:cNvPr id="7" name="Rectangle 6"/>
          <p:cNvSpPr/>
          <p:nvPr/>
        </p:nvSpPr>
        <p:spPr>
          <a:xfrm>
            <a:off x="282575" y="171450"/>
            <a:ext cx="4235450" cy="3140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1783080"/>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171450"/>
            <a:ext cx="2057400" cy="15293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1783080"/>
            <a:ext cx="2057400" cy="1529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0B385921-A91A-409C-921C-0E0EC1E750EC}" type="datetime2">
              <a:rPr lang="en-US" smtClean="0"/>
              <a:t>Monday, June 3,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12" name="Content Placeholder 2"/>
          <p:cNvSpPr>
            <a:spLocks noGrp="1"/>
          </p:cNvSpPr>
          <p:nvPr>
            <p:ph sz="half" idx="17"/>
          </p:nvPr>
        </p:nvSpPr>
        <p:spPr>
          <a:xfrm>
            <a:off x="502921" y="1489472"/>
            <a:ext cx="3657413"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1" y="3123724"/>
            <a:ext cx="3657413"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489472"/>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3127248"/>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B62300D-25B3-4603-86C9-4CB776489F00}" type="datetime2">
              <a:rPr lang="en-US" smtClean="0"/>
              <a:t>Monday, June 3, 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6314AD9-FCC8-48B7-B85B-012A91320DFF}" type="datetime2">
              <a:rPr lang="en-US" smtClean="0"/>
              <a:t>Monday, June 3, 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6" y="171450"/>
            <a:ext cx="3451225"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1928812"/>
            <a:ext cx="3255264" cy="871538"/>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6" y="204788"/>
            <a:ext cx="4597399" cy="438983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2800351"/>
            <a:ext cx="3255264" cy="179427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4817689"/>
            <a:ext cx="1537447" cy="273844"/>
          </a:xfrm>
        </p:spPr>
        <p:txBody>
          <a:bodyPr/>
          <a:lstStyle/>
          <a:p>
            <a:fld id="{3182DC50-D5DB-4F94-B367-9876CD2C4012}" type="datetime2">
              <a:rPr lang="en-US" smtClean="0"/>
              <a:t>Monday, June 3, 2019</a:t>
            </a:fld>
            <a:endParaRPr lang="en-US" dirty="0"/>
          </a:p>
        </p:txBody>
      </p:sp>
      <p:sp>
        <p:nvSpPr>
          <p:cNvPr id="6" name="Footer Placeholder 5"/>
          <p:cNvSpPr>
            <a:spLocks noGrp="1"/>
          </p:cNvSpPr>
          <p:nvPr>
            <p:ph type="ftr" sz="quarter" idx="11"/>
          </p:nvPr>
        </p:nvSpPr>
        <p:spPr>
          <a:xfrm>
            <a:off x="3859306" y="4817689"/>
            <a:ext cx="3316941" cy="273844"/>
          </a:xfrm>
        </p:spPr>
        <p:txBody>
          <a:bodyPr/>
          <a:lstStyle/>
          <a:p>
            <a:endParaRPr lang="en-US" dirty="0"/>
          </a:p>
        </p:txBody>
      </p:sp>
      <p:sp>
        <p:nvSpPr>
          <p:cNvPr id="9" name="TextBox 8"/>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2343150"/>
            <a:ext cx="3898272" cy="653654"/>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171450"/>
            <a:ext cx="3460658" cy="47589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2996803"/>
            <a:ext cx="3898272" cy="1610916"/>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4817689"/>
            <a:ext cx="1537447" cy="273844"/>
          </a:xfrm>
        </p:spPr>
        <p:txBody>
          <a:bodyPr/>
          <a:lstStyle/>
          <a:p>
            <a:fld id="{292EB412-E790-42EA-81FE-2925D3A43D91}" type="datetime2">
              <a:rPr lang="en-US" smtClean="0"/>
              <a:t>Monday, June 3, 2019</a:t>
            </a:fld>
            <a:endParaRPr lang="en-US" dirty="0"/>
          </a:p>
        </p:txBody>
      </p:sp>
      <p:sp>
        <p:nvSpPr>
          <p:cNvPr id="6" name="Footer Placeholder 5"/>
          <p:cNvSpPr>
            <a:spLocks noGrp="1"/>
          </p:cNvSpPr>
          <p:nvPr>
            <p:ph type="ftr" sz="quarter" idx="11"/>
          </p:nvPr>
        </p:nvSpPr>
        <p:spPr>
          <a:xfrm>
            <a:off x="4191000" y="4817689"/>
            <a:ext cx="3005138" cy="273844"/>
          </a:xfrm>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10" name="TextBox 9"/>
          <p:cNvSpPr txBox="1"/>
          <p:nvPr/>
        </p:nvSpPr>
        <p:spPr>
          <a:xfrm>
            <a:off x="3990110" y="2528048"/>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6" y="3318061"/>
            <a:ext cx="6191157" cy="625289"/>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171450"/>
            <a:ext cx="6378389" cy="3140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6" y="3943350"/>
            <a:ext cx="6191157" cy="664369"/>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85921-A91A-409C-921C-0E0EC1E750EC}" type="datetime2">
              <a:rPr lang="en-US" smtClean="0"/>
              <a:t>Monday, June 3,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8" name="Rectangle 7"/>
          <p:cNvSpPr/>
          <p:nvPr/>
        </p:nvSpPr>
        <p:spPr>
          <a:xfrm>
            <a:off x="6802438" y="171450"/>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1783080"/>
            <a:ext cx="2057400" cy="15293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3474594"/>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5" y="171450"/>
            <a:ext cx="6387167"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1928812"/>
            <a:ext cx="6181611" cy="871538"/>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2800351"/>
            <a:ext cx="6179566" cy="179427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4676706"/>
            <a:ext cx="1348398" cy="273844"/>
          </a:xfrm>
        </p:spPr>
        <p:txBody>
          <a:bodyPr/>
          <a:lstStyle>
            <a:lvl1pPr>
              <a:defRPr>
                <a:solidFill>
                  <a:schemeClr val="bg1"/>
                </a:solidFill>
              </a:defRPr>
            </a:lvl1pPr>
          </a:lstStyle>
          <a:p>
            <a:fld id="{0B385921-A91A-409C-921C-0E0EC1E750EC}" type="datetime2">
              <a:rPr lang="en-US" smtClean="0"/>
              <a:t>Monday, June 3, 2019</a:t>
            </a:fld>
            <a:endParaRPr lang="en-US" dirty="0"/>
          </a:p>
        </p:txBody>
      </p:sp>
      <p:sp>
        <p:nvSpPr>
          <p:cNvPr id="6" name="Footer Placeholder 5"/>
          <p:cNvSpPr>
            <a:spLocks noGrp="1"/>
          </p:cNvSpPr>
          <p:nvPr>
            <p:ph type="ftr" sz="quarter" idx="11"/>
          </p:nvPr>
        </p:nvSpPr>
        <p:spPr>
          <a:xfrm>
            <a:off x="381096" y="4676706"/>
            <a:ext cx="4648105" cy="27384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9" name="TextBox 8"/>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1781205"/>
            <a:ext cx="2057400" cy="1529334"/>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3401568"/>
            <a:ext cx="2057400" cy="1529334"/>
          </a:xfrm>
        </p:spPr>
        <p:txBody>
          <a:bodyPr/>
          <a:lstStyle>
            <a:lvl1pPr>
              <a:buNone/>
              <a:defRPr/>
            </a:lvl1pPr>
          </a:lstStyle>
          <a:p>
            <a:r>
              <a:rPr lang="en-US" smtClean="0"/>
              <a:t>Drag picture to placeholder or click icon to add</a:t>
            </a:r>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171450"/>
            <a:ext cx="4235450"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1928812"/>
            <a:ext cx="4016633" cy="871538"/>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2800351"/>
            <a:ext cx="4015304" cy="179427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4676706"/>
            <a:ext cx="1348398" cy="273844"/>
          </a:xfrm>
        </p:spPr>
        <p:txBody>
          <a:bodyPr/>
          <a:lstStyle>
            <a:lvl1pPr>
              <a:defRPr>
                <a:solidFill>
                  <a:schemeClr val="bg1"/>
                </a:solidFill>
              </a:defRPr>
            </a:lvl1pPr>
          </a:lstStyle>
          <a:p>
            <a:fld id="{0B385921-A91A-409C-921C-0E0EC1E750EC}" type="datetime2">
              <a:rPr lang="en-US" smtClean="0"/>
              <a:t>Monday, June 3, 2019</a:t>
            </a:fld>
            <a:endParaRPr lang="en-US" dirty="0"/>
          </a:p>
        </p:txBody>
      </p:sp>
      <p:sp>
        <p:nvSpPr>
          <p:cNvPr id="6" name="Footer Placeholder 5"/>
          <p:cNvSpPr>
            <a:spLocks noGrp="1"/>
          </p:cNvSpPr>
          <p:nvPr>
            <p:ph type="ftr" sz="quarter" idx="11"/>
          </p:nvPr>
        </p:nvSpPr>
        <p:spPr>
          <a:xfrm>
            <a:off x="381096" y="4676706"/>
            <a:ext cx="2590705" cy="27384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9" name="TextBox 8"/>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3401045"/>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171450"/>
            <a:ext cx="2057400" cy="1529334"/>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1786247"/>
            <a:ext cx="2057400" cy="1529334"/>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1786247"/>
            <a:ext cx="2057400" cy="3140964"/>
          </a:xfrm>
        </p:spPr>
        <p:txBody>
          <a:bodyPr/>
          <a:lstStyle>
            <a:lvl1pPr>
              <a:buNone/>
              <a:defRPr/>
            </a:lvl1pPr>
          </a:lstStyle>
          <a:p>
            <a:r>
              <a:rPr lang="en-US" smtClean="0"/>
              <a:t>Drag picture to placeholder or click icon to add</a:t>
            </a:r>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2343150"/>
            <a:ext cx="3108960" cy="653654"/>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1773936"/>
            <a:ext cx="4240119" cy="3140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2996803"/>
            <a:ext cx="3108960" cy="1610916"/>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4817689"/>
            <a:ext cx="1537447" cy="273844"/>
          </a:xfrm>
        </p:spPr>
        <p:txBody>
          <a:bodyPr/>
          <a:lstStyle/>
          <a:p>
            <a:fld id="{0B385921-A91A-409C-921C-0E0EC1E750EC}" type="datetime2">
              <a:rPr lang="en-US" smtClean="0"/>
              <a:t>Monday, June 3, 2019</a:t>
            </a:fld>
            <a:endParaRPr lang="en-US" dirty="0"/>
          </a:p>
        </p:txBody>
      </p:sp>
      <p:sp>
        <p:nvSpPr>
          <p:cNvPr id="6" name="Footer Placeholder 5"/>
          <p:cNvSpPr>
            <a:spLocks noGrp="1"/>
          </p:cNvSpPr>
          <p:nvPr>
            <p:ph type="ftr" sz="quarter" idx="11"/>
          </p:nvPr>
        </p:nvSpPr>
        <p:spPr>
          <a:xfrm>
            <a:off x="4191000" y="4817689"/>
            <a:ext cx="3005138" cy="273844"/>
          </a:xfrm>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10" name="TextBox 9"/>
          <p:cNvSpPr txBox="1"/>
          <p:nvPr/>
        </p:nvSpPr>
        <p:spPr>
          <a:xfrm>
            <a:off x="4750361" y="2528048"/>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171450"/>
            <a:ext cx="2057400" cy="1529334"/>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171450"/>
            <a:ext cx="2057400" cy="1529334"/>
          </a:xfrm>
        </p:spPr>
        <p:txBody>
          <a:bodyPr/>
          <a:lstStyle>
            <a:lvl1pPr>
              <a:buNone/>
              <a:defRPr/>
            </a:lvl1pPr>
          </a:lstStyle>
          <a:p>
            <a:r>
              <a:rPr lang="en-US" smtClean="0"/>
              <a:t>Drag picture to placeholder or click icon to add</a:t>
            </a:r>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56EEE0E-EDB0-4D84-86B0-50833DF22902}" type="datetime2">
              <a:rPr lang="en-US" smtClean="0"/>
              <a:t>Monday, June 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1" y="211931"/>
            <a:ext cx="642097"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4CB1CAA-32CD-4B55-B92A-B8F0843CACF4}" type="datetime2">
              <a:rPr lang="en-US" smtClean="0"/>
              <a:t>Monday, June 3,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9" name="TextBox 8"/>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11931"/>
            <a:ext cx="91440" cy="1200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716056"/>
            <a:ext cx="681318" cy="3878567"/>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719067"/>
            <a:ext cx="6858000" cy="388865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114372C-B5AB-4C39-B273-B99224EB4DD5}" type="datetime2">
              <a:rPr lang="en-US" smtClean="0"/>
              <a:t>Monday, June 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9" name="TextBox 8"/>
          <p:cNvSpPr txBox="1"/>
          <p:nvPr/>
        </p:nvSpPr>
        <p:spPr>
          <a:xfrm rot="16200000">
            <a:off x="8625725" y="352001"/>
            <a:ext cx="195682"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98735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5" y="100853"/>
            <a:ext cx="7556313" cy="74631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B385921-A91A-409C-921C-0E0EC1E750EC}" type="datetime2">
              <a:rPr lang="en-US" smtClean="0"/>
              <a:t>Monday, June 3,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9" name="TextBox 8"/>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847165"/>
            <a:ext cx="7558960" cy="581025"/>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468501"/>
            <a:ext cx="4038600" cy="700088"/>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4171950"/>
            <a:ext cx="4038600" cy="561415"/>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4819230"/>
            <a:ext cx="1232647" cy="273844"/>
          </a:xfrm>
        </p:spPr>
        <p:txBody>
          <a:bodyPr/>
          <a:lstStyle>
            <a:lvl1pPr algn="l">
              <a:defRPr/>
            </a:lvl1pPr>
          </a:lstStyle>
          <a:p>
            <a:fld id="{0B385921-A91A-409C-921C-0E0EC1E750EC}" type="datetime2">
              <a:rPr lang="en-US" smtClean="0"/>
              <a:t>Monday, June 3, 2019</a:t>
            </a:fld>
            <a:endParaRPr lang="en-US" dirty="0"/>
          </a:p>
        </p:txBody>
      </p:sp>
      <p:sp>
        <p:nvSpPr>
          <p:cNvPr id="5" name="Footer Placeholder 4"/>
          <p:cNvSpPr>
            <a:spLocks noGrp="1"/>
          </p:cNvSpPr>
          <p:nvPr>
            <p:ph type="ftr" sz="quarter" idx="11"/>
          </p:nvPr>
        </p:nvSpPr>
        <p:spPr>
          <a:xfrm>
            <a:off x="6311153" y="4819230"/>
            <a:ext cx="2617694" cy="273844"/>
          </a:xfrm>
        </p:spPr>
        <p:txBody>
          <a:bodyPr/>
          <a:lstStyle>
            <a:lvl1pPr algn="r">
              <a:defRPr/>
            </a:lvl1pPr>
          </a:lstStyle>
          <a:p>
            <a:endParaRPr lang="en-US" dirty="0"/>
          </a:p>
        </p:txBody>
      </p:sp>
      <p:sp>
        <p:nvSpPr>
          <p:cNvPr id="7" name="Rectangle 6"/>
          <p:cNvSpPr/>
          <p:nvPr/>
        </p:nvSpPr>
        <p:spPr>
          <a:xfrm>
            <a:off x="282575" y="171450"/>
            <a:ext cx="4235450" cy="3140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1783080"/>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171450"/>
            <a:ext cx="2057400" cy="1529334"/>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1783080"/>
            <a:ext cx="2057400" cy="1529334"/>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334621"/>
            <a:ext cx="3086100" cy="1530679"/>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171450"/>
            <a:ext cx="8200930"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2343151"/>
            <a:ext cx="5638800" cy="1021556"/>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3371851"/>
            <a:ext cx="5638800" cy="1125140"/>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4686581"/>
            <a:ext cx="1474694" cy="273844"/>
          </a:xfrm>
        </p:spPr>
        <p:txBody>
          <a:bodyPr/>
          <a:lstStyle>
            <a:lvl1pPr algn="l">
              <a:defRPr>
                <a:solidFill>
                  <a:schemeClr val="bg1"/>
                </a:solidFill>
              </a:defRPr>
            </a:lvl1pPr>
          </a:lstStyle>
          <a:p>
            <a:fld id="{28E80666-FB37-4B36-9149-507F3B0178E3}" type="datetimeFigureOut">
              <a:rPr lang="en-US" smtClean="0"/>
              <a:pPr/>
              <a:t>6/3/2019</a:t>
            </a:fld>
            <a:endParaRPr lang="en-US"/>
          </a:p>
        </p:txBody>
      </p:sp>
      <p:sp>
        <p:nvSpPr>
          <p:cNvPr id="5" name="Footer Placeholder 4"/>
          <p:cNvSpPr>
            <a:spLocks noGrp="1"/>
          </p:cNvSpPr>
          <p:nvPr>
            <p:ph type="ftr" sz="quarter" idx="11"/>
          </p:nvPr>
        </p:nvSpPr>
        <p:spPr>
          <a:xfrm>
            <a:off x="2286000" y="4686581"/>
            <a:ext cx="5638800" cy="273844"/>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4686581"/>
            <a:ext cx="554038" cy="273844"/>
          </a:xfrm>
        </p:spPr>
        <p:txBody>
          <a:bodyPr/>
          <a:lstStyle/>
          <a:p>
            <a:fld id="{D7E63A33-8271-4DD0-9C48-789913D7C115}" type="slidenum">
              <a:rPr lang="en-US" smtClean="0"/>
              <a:pPr/>
              <a:t>‹#›</a:t>
            </a:fld>
            <a:endParaRPr lang="en-US"/>
          </a:p>
        </p:txBody>
      </p:sp>
      <p:sp>
        <p:nvSpPr>
          <p:cNvPr id="8" name="TextBox 7"/>
          <p:cNvSpPr txBox="1"/>
          <p:nvPr/>
        </p:nvSpPr>
        <p:spPr>
          <a:xfrm>
            <a:off x="2003613" y="2333066"/>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1" y="171450"/>
            <a:ext cx="212725" cy="47589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1" y="211931"/>
            <a:ext cx="642097"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11931"/>
            <a:ext cx="91440" cy="1200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489472"/>
            <a:ext cx="3657600" cy="31051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489472"/>
            <a:ext cx="3657600" cy="31051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4B82477-D5D3-4181-8C11-75D0F2433A87}" type="datetime2">
              <a:rPr lang="en-US" smtClean="0"/>
              <a:t>Monday, June 3,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1835524"/>
            <a:ext cx="3657600" cy="275909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1835524"/>
            <a:ext cx="3657600" cy="275909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13E253B-1893-4367-8BAE-DF4BC10DC578}" type="datetime2">
              <a:rPr lang="en-US" smtClean="0"/>
              <a:t>Monday, June 3, 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3" name="Text Placeholder 2"/>
          <p:cNvSpPr>
            <a:spLocks noGrp="1"/>
          </p:cNvSpPr>
          <p:nvPr>
            <p:ph type="body" idx="1"/>
          </p:nvPr>
        </p:nvSpPr>
        <p:spPr>
          <a:xfrm>
            <a:off x="497541" y="1553136"/>
            <a:ext cx="3657600" cy="242047"/>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1553136"/>
            <a:ext cx="3657600" cy="242047"/>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489472"/>
            <a:ext cx="7569157"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B385921-A91A-409C-921C-0E0EC1E750EC}" type="datetime2">
              <a:rPr lang="en-US" smtClean="0"/>
              <a:t>Monday, June 3,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8" y="3123724"/>
            <a:ext cx="7569157"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181676"/>
            <a:ext cx="554038"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489472"/>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B385921-A91A-409C-921C-0E0EC1E750EC}" type="datetime2">
              <a:rPr lang="en-US" smtClean="0"/>
              <a:t>Monday, June 3,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11" name="Content Placeholder 2"/>
          <p:cNvSpPr>
            <a:spLocks noGrp="1"/>
          </p:cNvSpPr>
          <p:nvPr>
            <p:ph sz="half" idx="15"/>
          </p:nvPr>
        </p:nvSpPr>
        <p:spPr>
          <a:xfrm>
            <a:off x="498518" y="1489472"/>
            <a:ext cx="3657600" cy="31051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3127248"/>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363070"/>
            <a:ext cx="7556313" cy="837080"/>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5" y="1485901"/>
            <a:ext cx="7556313" cy="31087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4817689"/>
            <a:ext cx="2133600" cy="273844"/>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0B385921-A91A-409C-921C-0E0EC1E750EC}" type="datetime2">
              <a:rPr lang="en-US" smtClean="0"/>
              <a:t>Monday, June 3, 2019</a:t>
            </a:fld>
            <a:endParaRPr lang="en-US" dirty="0"/>
          </a:p>
        </p:txBody>
      </p:sp>
      <p:sp>
        <p:nvSpPr>
          <p:cNvPr id="5" name="Footer Placeholder 4"/>
          <p:cNvSpPr>
            <a:spLocks noGrp="1"/>
          </p:cNvSpPr>
          <p:nvPr>
            <p:ph type="ftr" sz="quarter" idx="3"/>
          </p:nvPr>
        </p:nvSpPr>
        <p:spPr>
          <a:xfrm>
            <a:off x="201706" y="4817689"/>
            <a:ext cx="6122894" cy="273844"/>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181676"/>
            <a:ext cx="554038" cy="273844"/>
          </a:xfrm>
          <a:prstGeom prst="rect">
            <a:avLst/>
          </a:prstGeom>
        </p:spPr>
        <p:txBody>
          <a:bodyPr vert="horz" lIns="91440" tIns="45720" rIns="91440" bIns="45720" rtlCol="0" anchor="ctr"/>
          <a:lstStyle>
            <a:lvl1pPr algn="r">
              <a:defRPr sz="1400">
                <a:solidFill>
                  <a:schemeClr val="bg1"/>
                </a:solidFill>
              </a:defRPr>
            </a:lvl1pPr>
          </a:lstStyle>
          <a:p>
            <a:pPr marL="0" lvl="0" indent="0" algn="r" rtl="0">
              <a:spcBef>
                <a:spcPts val="0"/>
              </a:spcBef>
              <a:spcAft>
                <a:spcPts val="0"/>
              </a:spcAft>
              <a:buNone/>
            </a:pPr>
            <a:fld id="{00000000-1234-1234-1234-123412341234}"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 id="2147484000" r:id="rId18"/>
    <p:sldLayoutId id="2147484001" r:id="rId19"/>
    <p:sldLayoutId id="2147484002" r:id="rId20"/>
    <p:sldLayoutId id="2147484003" r:id="rId21"/>
    <p:sldLayoutId id="2147484004" r:id="rId22"/>
  </p:sldLayoutIdLst>
  <p:hf sldNum="0"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nfo@rapsa.org" TargetMode="Externa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hyperlink" Target="mailto:sbrown@collegeofidaho.edu" TargetMode="Externa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hyperlink" Target="http://www.rapsa.org/" TargetMode="External"/><Relationship Id="rId2" Type="http://schemas.openxmlformats.org/officeDocument/2006/relationships/notesSlide" Target="../notesSlides/notesSlide23.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hyperlink" Target="mailto:ernie.silva@siatech.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8725" y="493933"/>
            <a:ext cx="3265715" cy="873594"/>
          </a:xfrm>
          <a:prstGeom prst="rect">
            <a:avLst/>
          </a:prstGeom>
        </p:spPr>
      </p:pic>
      <p:sp>
        <p:nvSpPr>
          <p:cNvPr id="3" name="TextBox 2"/>
          <p:cNvSpPr txBox="1"/>
          <p:nvPr/>
        </p:nvSpPr>
        <p:spPr>
          <a:xfrm>
            <a:off x="1814575" y="1677100"/>
            <a:ext cx="4774018" cy="2723823"/>
          </a:xfrm>
          <a:prstGeom prst="rect">
            <a:avLst/>
          </a:prstGeom>
          <a:noFill/>
        </p:spPr>
        <p:txBody>
          <a:bodyPr wrap="square" rtlCol="0">
            <a:spAutoFit/>
          </a:bodyPr>
          <a:lstStyle/>
          <a:p>
            <a:pPr algn="ctr"/>
            <a:r>
              <a:rPr lang="en-US" sz="1800" b="1" dirty="0">
                <a:solidFill>
                  <a:srgbClr val="0070C0"/>
                </a:solidFill>
                <a:latin typeface="Segoe UI Semibold" panose="020B0702040204020203" pitchFamily="34" charset="0"/>
                <a:cs typeface="Segoe UI Semibold" panose="020B0702040204020203" pitchFamily="34" charset="0"/>
              </a:rPr>
              <a:t>Webinar: </a:t>
            </a:r>
            <a:endParaRPr lang="en-US" sz="1800" b="1" dirty="0" smtClean="0">
              <a:solidFill>
                <a:srgbClr val="0070C0"/>
              </a:solidFill>
              <a:latin typeface="Segoe UI Semibold" panose="020B0702040204020203" pitchFamily="34" charset="0"/>
              <a:cs typeface="Segoe UI Semibold" panose="020B0702040204020203" pitchFamily="34" charset="0"/>
            </a:endParaRPr>
          </a:p>
          <a:p>
            <a:pPr algn="ctr"/>
            <a:endParaRPr lang="en-US" sz="1800" b="1" dirty="0">
              <a:solidFill>
                <a:srgbClr val="0070C0"/>
              </a:solidFill>
              <a:latin typeface="Segoe UI Semibold" panose="020B0702040204020203" pitchFamily="34" charset="0"/>
              <a:cs typeface="Segoe UI Semibold" panose="020B0702040204020203" pitchFamily="34" charset="0"/>
            </a:endParaRPr>
          </a:p>
          <a:p>
            <a:pPr algn="ctr"/>
            <a:r>
              <a:rPr lang="en-US" sz="1800" b="1" dirty="0" smtClean="0">
                <a:solidFill>
                  <a:srgbClr val="003E6C"/>
                </a:solidFill>
                <a:latin typeface="Segoe UI Semibold" panose="020B0702040204020203" pitchFamily="34" charset="0"/>
                <a:cs typeface="Segoe UI Semibold" panose="020B0702040204020203" pitchFamily="34" charset="0"/>
              </a:rPr>
              <a:t>The Power of Summarization </a:t>
            </a:r>
          </a:p>
          <a:p>
            <a:pPr algn="ctr"/>
            <a:endParaRPr lang="en-US" sz="1800" b="1" dirty="0">
              <a:solidFill>
                <a:srgbClr val="0070C0"/>
              </a:solidFill>
              <a:latin typeface="Segoe UI Semibold" panose="020B0702040204020203" pitchFamily="34" charset="0"/>
              <a:cs typeface="Segoe UI Semibold" panose="020B0702040204020203" pitchFamily="34" charset="0"/>
            </a:endParaRPr>
          </a:p>
          <a:p>
            <a:pPr algn="ctr"/>
            <a:r>
              <a:rPr lang="en-US" sz="1800" b="1" dirty="0">
                <a:solidFill>
                  <a:srgbClr val="0070C0"/>
                </a:solidFill>
                <a:latin typeface="Segoe UI Semibold" panose="020B0702040204020203" pitchFamily="34" charset="0"/>
                <a:cs typeface="Segoe UI Semibold" panose="020B0702040204020203" pitchFamily="34" charset="0"/>
              </a:rPr>
              <a:t>Presenter</a:t>
            </a:r>
            <a:r>
              <a:rPr lang="en-US" sz="1800" b="1" dirty="0" smtClean="0">
                <a:solidFill>
                  <a:srgbClr val="0070C0"/>
                </a:solidFill>
                <a:latin typeface="Segoe UI Semibold" panose="020B0702040204020203" pitchFamily="34" charset="0"/>
                <a:cs typeface="Segoe UI Semibold" panose="020B0702040204020203" pitchFamily="34" charset="0"/>
              </a:rPr>
              <a:t>:</a:t>
            </a:r>
          </a:p>
          <a:p>
            <a:pPr algn="ctr"/>
            <a:r>
              <a:rPr lang="en-US" sz="1800" b="1" dirty="0" smtClean="0">
                <a:solidFill>
                  <a:srgbClr val="003E6C"/>
                </a:solidFill>
                <a:latin typeface="Segoe UI Semibold" panose="020B0702040204020203" pitchFamily="34" charset="0"/>
                <a:cs typeface="Segoe UI Semibold" panose="020B0702040204020203" pitchFamily="34" charset="0"/>
              </a:rPr>
              <a:t>Sally Brown, PhD. </a:t>
            </a:r>
          </a:p>
          <a:p>
            <a:pPr algn="ctr"/>
            <a:endParaRPr lang="en-US" sz="1800" b="1" dirty="0">
              <a:solidFill>
                <a:srgbClr val="0070C0"/>
              </a:solidFill>
              <a:latin typeface="Segoe UI Semibold" panose="020B0702040204020203" pitchFamily="34" charset="0"/>
              <a:cs typeface="Segoe UI Semibold" panose="020B0702040204020203" pitchFamily="34" charset="0"/>
            </a:endParaRPr>
          </a:p>
          <a:p>
            <a:pPr algn="ctr"/>
            <a:r>
              <a:rPr lang="en-US" sz="1500" b="1" dirty="0" smtClean="0">
                <a:solidFill>
                  <a:srgbClr val="0070C0"/>
                </a:solidFill>
                <a:latin typeface="Segoe UI Semibold" panose="020B0702040204020203" pitchFamily="34" charset="0"/>
                <a:cs typeface="Segoe UI Semibold" panose="020B0702040204020203" pitchFamily="34" charset="0"/>
              </a:rPr>
              <a:t>Date:</a:t>
            </a:r>
          </a:p>
          <a:p>
            <a:pPr algn="ctr"/>
            <a:r>
              <a:rPr lang="en-US" sz="1500" b="1" dirty="0" smtClean="0">
                <a:solidFill>
                  <a:srgbClr val="003E6C"/>
                </a:solidFill>
                <a:latin typeface="Segoe UI Semibold" panose="020B0702040204020203" pitchFamily="34" charset="0"/>
                <a:cs typeface="Segoe UI Semibold" panose="020B0702040204020203" pitchFamily="34" charset="0"/>
              </a:rPr>
              <a:t>May 31, 2019</a:t>
            </a:r>
            <a:endParaRPr lang="en-US" sz="1500" b="1" dirty="0">
              <a:solidFill>
                <a:srgbClr val="003E6C"/>
              </a:solidFill>
              <a:latin typeface="Segoe UI Semibold" panose="020B0702040204020203" pitchFamily="34" charset="0"/>
              <a:cs typeface="Segoe UI Semibold" panose="020B0702040204020203" pitchFamily="34" charset="0"/>
            </a:endParaRPr>
          </a:p>
          <a:p>
            <a:pPr algn="ctr"/>
            <a:endParaRPr lang="en-US" sz="1500" b="1" dirty="0">
              <a:solidFill>
                <a:srgbClr val="002060"/>
              </a:solidFill>
            </a:endParaRPr>
          </a:p>
        </p:txBody>
      </p:sp>
    </p:spTree>
    <p:extLst>
      <p:ext uri="{BB962C8B-B14F-4D97-AF65-F5344CB8AC3E}">
        <p14:creationId xmlns:p14="http://schemas.microsoft.com/office/powerpoint/2010/main" val="1812477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solidFill>
                  <a:srgbClr val="000000"/>
                </a:solidFill>
              </a:rPr>
              <a:t>What do good </a:t>
            </a:r>
            <a:r>
              <a:rPr lang="en" sz="3600" b="1" dirty="0" err="1">
                <a:solidFill>
                  <a:srgbClr val="000000"/>
                </a:solidFill>
              </a:rPr>
              <a:t>comprehenders</a:t>
            </a:r>
            <a:r>
              <a:rPr lang="en" sz="3600" b="1" dirty="0">
                <a:solidFill>
                  <a:srgbClr val="000000"/>
                </a:solidFill>
              </a:rPr>
              <a:t> do?</a:t>
            </a:r>
            <a:endParaRPr sz="3600" b="1" dirty="0">
              <a:solidFill>
                <a:srgbClr val="000000"/>
              </a:solidFill>
            </a:endParaRPr>
          </a:p>
        </p:txBody>
      </p:sp>
      <p:sp>
        <p:nvSpPr>
          <p:cNvPr id="83" name="Google Shape;83;p1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4000" dirty="0">
                <a:solidFill>
                  <a:srgbClr val="000000"/>
                </a:solidFill>
              </a:rPr>
              <a:t>List according to before, during, and after reading….</a:t>
            </a:r>
            <a:endParaRPr sz="400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87900" y="4164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solidFill>
                  <a:srgbClr val="000000"/>
                </a:solidFill>
              </a:rPr>
              <a:t>What do good </a:t>
            </a:r>
            <a:r>
              <a:rPr lang="en" sz="3600" b="1" dirty="0" err="1">
                <a:solidFill>
                  <a:srgbClr val="000000"/>
                </a:solidFill>
              </a:rPr>
              <a:t>comprehenders</a:t>
            </a:r>
            <a:r>
              <a:rPr lang="en" sz="3600" b="1" dirty="0">
                <a:solidFill>
                  <a:srgbClr val="000000"/>
                </a:solidFill>
              </a:rPr>
              <a:t> do?</a:t>
            </a:r>
            <a:endParaRPr sz="3600" b="1" dirty="0">
              <a:solidFill>
                <a:srgbClr val="000000"/>
              </a:solidFill>
            </a:endParaRPr>
          </a:p>
        </p:txBody>
      </p:sp>
      <p:sp>
        <p:nvSpPr>
          <p:cNvPr id="89" name="Google Shape;89;p17"/>
          <p:cNvSpPr txBox="1">
            <a:spLocks noGrp="1"/>
          </p:cNvSpPr>
          <p:nvPr>
            <p:ph type="body" idx="1"/>
          </p:nvPr>
        </p:nvSpPr>
        <p:spPr>
          <a:xfrm>
            <a:off x="387900" y="727745"/>
            <a:ext cx="8368200" cy="4203080"/>
          </a:xfrm>
          <a:prstGeom prst="rect">
            <a:avLst/>
          </a:prstGeom>
        </p:spPr>
        <p:txBody>
          <a:bodyPr spcFirstLastPara="1" wrap="square" lIns="91425" tIns="91425" rIns="91425" bIns="91425" anchor="t" anchorCtr="0">
            <a:noAutofit/>
          </a:bodyPr>
          <a:lstStyle/>
          <a:p>
            <a:pPr marL="457200" lvl="1" indent="0" algn="l" rtl="0">
              <a:lnSpc>
                <a:spcPct val="90000"/>
              </a:lnSpc>
              <a:spcBef>
                <a:spcPts val="600"/>
              </a:spcBef>
              <a:spcAft>
                <a:spcPts val="0"/>
              </a:spcAft>
              <a:buClr>
                <a:srgbClr val="FFFFFF"/>
              </a:buClr>
              <a:buSzPts val="2200"/>
              <a:buNone/>
            </a:pPr>
            <a:r>
              <a:rPr lang="en-US" sz="2200" b="1" dirty="0" smtClean="0">
                <a:solidFill>
                  <a:srgbClr val="000000"/>
                </a:solidFill>
                <a:latin typeface="Lustria"/>
                <a:ea typeface="Lustria"/>
                <a:cs typeface="Lustria"/>
                <a:sym typeface="Lustria"/>
              </a:rPr>
              <a:t>Before Reading:</a:t>
            </a:r>
          </a:p>
          <a:p>
            <a:pPr marL="457200" lvl="1" indent="0" algn="l" rtl="0">
              <a:lnSpc>
                <a:spcPct val="90000"/>
              </a:lnSpc>
              <a:spcBef>
                <a:spcPts val="600"/>
              </a:spcBef>
              <a:spcAft>
                <a:spcPts val="0"/>
              </a:spcAft>
              <a:buClr>
                <a:srgbClr val="FFFFFF"/>
              </a:buClr>
              <a:buSzPts val="2200"/>
              <a:buNone/>
            </a:pPr>
            <a:r>
              <a:rPr lang="en-US" sz="2200" dirty="0">
                <a:solidFill>
                  <a:srgbClr val="000000"/>
                </a:solidFill>
                <a:latin typeface="Lustria"/>
                <a:ea typeface="Lustria"/>
                <a:cs typeface="Lustria"/>
                <a:sym typeface="Lustria"/>
              </a:rPr>
              <a:t>	</a:t>
            </a:r>
            <a:r>
              <a:rPr lang="en" sz="2200" dirty="0" smtClean="0">
                <a:solidFill>
                  <a:srgbClr val="000000"/>
                </a:solidFill>
                <a:latin typeface="Lustria"/>
                <a:ea typeface="Lustria"/>
                <a:cs typeface="Lustria"/>
                <a:sym typeface="Lustria"/>
              </a:rPr>
              <a:t>set </a:t>
            </a:r>
            <a:r>
              <a:rPr lang="en" sz="2200" dirty="0">
                <a:solidFill>
                  <a:srgbClr val="000000"/>
                </a:solidFill>
                <a:latin typeface="Lustria"/>
                <a:ea typeface="Lustria"/>
                <a:cs typeface="Lustria"/>
                <a:sym typeface="Lustria"/>
              </a:rPr>
              <a:t>purpose</a:t>
            </a:r>
            <a:endParaRPr sz="2200" dirty="0">
              <a:solidFill>
                <a:srgbClr val="000000"/>
              </a:solidFill>
              <a:latin typeface="Lustria"/>
              <a:ea typeface="Lustria"/>
              <a:cs typeface="Lustria"/>
              <a:sym typeface="Lustria"/>
            </a:endParaRPr>
          </a:p>
          <a:p>
            <a:pPr marL="914400" lvl="1" indent="-457200" algn="l" rtl="0">
              <a:lnSpc>
                <a:spcPct val="90000"/>
              </a:lnSpc>
              <a:spcBef>
                <a:spcPts val="600"/>
              </a:spcBef>
              <a:spcAft>
                <a:spcPts val="0"/>
              </a:spcAft>
              <a:buClr>
                <a:srgbClr val="FFFFFF"/>
              </a:buClr>
              <a:buSzPts val="2200"/>
              <a:buFont typeface="Arial"/>
              <a:buChar char="•"/>
            </a:pPr>
            <a:r>
              <a:rPr lang="en" sz="2200" dirty="0">
                <a:solidFill>
                  <a:srgbClr val="000000"/>
                </a:solidFill>
                <a:latin typeface="Lustria"/>
                <a:ea typeface="Lustria"/>
                <a:cs typeface="Lustria"/>
                <a:sym typeface="Lustria"/>
              </a:rPr>
              <a:t>activate prior knowledge</a:t>
            </a:r>
            <a:endParaRPr sz="2200" dirty="0">
              <a:solidFill>
                <a:srgbClr val="000000"/>
              </a:solidFill>
              <a:latin typeface="Lustria"/>
              <a:ea typeface="Lustria"/>
              <a:cs typeface="Lustria"/>
              <a:sym typeface="Lustria"/>
            </a:endParaRPr>
          </a:p>
          <a:p>
            <a:pPr marL="914400" lvl="1" indent="-457200" algn="l" rtl="0">
              <a:lnSpc>
                <a:spcPct val="90000"/>
              </a:lnSpc>
              <a:spcBef>
                <a:spcPts val="600"/>
              </a:spcBef>
              <a:spcAft>
                <a:spcPts val="0"/>
              </a:spcAft>
              <a:buClr>
                <a:srgbClr val="FFFFFF"/>
              </a:buClr>
              <a:buSzPts val="2200"/>
              <a:buFont typeface="Arial"/>
              <a:buChar char="•"/>
            </a:pPr>
            <a:r>
              <a:rPr lang="en" sz="2200" dirty="0">
                <a:solidFill>
                  <a:srgbClr val="000000"/>
                </a:solidFill>
                <a:latin typeface="Lustria"/>
                <a:ea typeface="Lustria"/>
                <a:cs typeface="Lustria"/>
                <a:sym typeface="Lustria"/>
              </a:rPr>
              <a:t>make predictions</a:t>
            </a:r>
            <a:endParaRPr sz="2200" dirty="0">
              <a:solidFill>
                <a:srgbClr val="000000"/>
              </a:solidFill>
              <a:latin typeface="Lustria"/>
              <a:ea typeface="Lustria"/>
              <a:cs typeface="Lustria"/>
              <a:sym typeface="Lustria"/>
            </a:endParaRPr>
          </a:p>
          <a:p>
            <a:pPr marL="457200" lvl="1" indent="0" algn="l" rtl="0">
              <a:lnSpc>
                <a:spcPct val="90000"/>
              </a:lnSpc>
              <a:spcBef>
                <a:spcPts val="600"/>
              </a:spcBef>
              <a:spcAft>
                <a:spcPts val="0"/>
              </a:spcAft>
              <a:buClr>
                <a:srgbClr val="FFFFFF"/>
              </a:buClr>
              <a:buSzPts val="2200"/>
              <a:buNone/>
            </a:pPr>
            <a:r>
              <a:rPr lang="en-US" sz="2200" b="1" dirty="0" smtClean="0">
                <a:solidFill>
                  <a:srgbClr val="000000"/>
                </a:solidFill>
                <a:latin typeface="Lustria"/>
                <a:ea typeface="Lustria"/>
                <a:cs typeface="Lustria"/>
                <a:sym typeface="Lustria"/>
              </a:rPr>
              <a:t>During Reading:</a:t>
            </a:r>
          </a:p>
          <a:p>
            <a:pPr marL="457200" lvl="1" indent="0" algn="l" rtl="0">
              <a:lnSpc>
                <a:spcPct val="90000"/>
              </a:lnSpc>
              <a:spcBef>
                <a:spcPts val="600"/>
              </a:spcBef>
              <a:spcAft>
                <a:spcPts val="0"/>
              </a:spcAft>
              <a:buClr>
                <a:srgbClr val="FFFFFF"/>
              </a:buClr>
              <a:buSzPts val="2200"/>
              <a:buNone/>
            </a:pPr>
            <a:r>
              <a:rPr lang="en-US" sz="2200" dirty="0">
                <a:solidFill>
                  <a:srgbClr val="000000"/>
                </a:solidFill>
                <a:latin typeface="Lustria"/>
                <a:ea typeface="Lustria"/>
                <a:cs typeface="Lustria"/>
                <a:sym typeface="Lustria"/>
              </a:rPr>
              <a:t>	</a:t>
            </a:r>
            <a:r>
              <a:rPr lang="en" sz="2200" dirty="0" smtClean="0">
                <a:solidFill>
                  <a:srgbClr val="000000"/>
                </a:solidFill>
                <a:latin typeface="Lustria"/>
                <a:ea typeface="Lustria"/>
                <a:cs typeface="Lustria"/>
                <a:sym typeface="Lustria"/>
              </a:rPr>
              <a:t>generate </a:t>
            </a:r>
            <a:r>
              <a:rPr lang="en" sz="2200" dirty="0">
                <a:solidFill>
                  <a:srgbClr val="000000"/>
                </a:solidFill>
                <a:latin typeface="Lustria"/>
                <a:ea typeface="Lustria"/>
                <a:cs typeface="Lustria"/>
                <a:sym typeface="Lustria"/>
              </a:rPr>
              <a:t>questions</a:t>
            </a:r>
            <a:endParaRPr sz="2200" dirty="0">
              <a:solidFill>
                <a:srgbClr val="000000"/>
              </a:solidFill>
              <a:latin typeface="Lustria"/>
              <a:ea typeface="Lustria"/>
              <a:cs typeface="Lustria"/>
              <a:sym typeface="Lustria"/>
            </a:endParaRPr>
          </a:p>
          <a:p>
            <a:pPr marL="914400" lvl="1" indent="-457200" algn="l" rtl="0">
              <a:lnSpc>
                <a:spcPct val="90000"/>
              </a:lnSpc>
              <a:spcBef>
                <a:spcPts val="600"/>
              </a:spcBef>
              <a:spcAft>
                <a:spcPts val="0"/>
              </a:spcAft>
              <a:buClr>
                <a:srgbClr val="FFFFFF"/>
              </a:buClr>
              <a:buSzPts val="2200"/>
              <a:buFont typeface="Arial"/>
              <a:buChar char="•"/>
            </a:pPr>
            <a:r>
              <a:rPr lang="en" sz="2200" dirty="0">
                <a:solidFill>
                  <a:srgbClr val="000000"/>
                </a:solidFill>
                <a:latin typeface="Lustria"/>
                <a:ea typeface="Lustria"/>
                <a:cs typeface="Lustria"/>
                <a:sym typeface="Lustria"/>
              </a:rPr>
              <a:t>determine main </a:t>
            </a:r>
            <a:r>
              <a:rPr lang="en" sz="2200" dirty="0" smtClean="0">
                <a:solidFill>
                  <a:srgbClr val="000000"/>
                </a:solidFill>
                <a:latin typeface="Lustria"/>
                <a:ea typeface="Lustria"/>
                <a:cs typeface="Lustria"/>
                <a:sym typeface="Lustria"/>
              </a:rPr>
              <a:t>ideas</a:t>
            </a:r>
            <a:r>
              <a:rPr lang="en-US" sz="2200" dirty="0" smtClean="0">
                <a:solidFill>
                  <a:srgbClr val="000000"/>
                </a:solidFill>
                <a:latin typeface="Lustria"/>
                <a:ea typeface="Lustria"/>
                <a:cs typeface="Lustria"/>
                <a:sym typeface="Lustria"/>
              </a:rPr>
              <a:t> and paraphrase</a:t>
            </a:r>
            <a:endParaRPr sz="2200" dirty="0">
              <a:solidFill>
                <a:srgbClr val="000000"/>
              </a:solidFill>
              <a:latin typeface="Lustria"/>
              <a:ea typeface="Lustria"/>
              <a:cs typeface="Lustria"/>
              <a:sym typeface="Lustria"/>
            </a:endParaRPr>
          </a:p>
          <a:p>
            <a:pPr marL="914400" lvl="1" indent="-457200" algn="l" rtl="0">
              <a:lnSpc>
                <a:spcPct val="90000"/>
              </a:lnSpc>
              <a:spcBef>
                <a:spcPts val="600"/>
              </a:spcBef>
              <a:spcAft>
                <a:spcPts val="0"/>
              </a:spcAft>
              <a:buClr>
                <a:srgbClr val="FFFFFF"/>
              </a:buClr>
              <a:buSzPts val="2200"/>
              <a:buFont typeface="Arial"/>
              <a:buChar char="•"/>
            </a:pPr>
            <a:r>
              <a:rPr lang="en" sz="2200" dirty="0">
                <a:solidFill>
                  <a:srgbClr val="000000"/>
                </a:solidFill>
                <a:latin typeface="Lustria"/>
                <a:ea typeface="Lustria"/>
                <a:cs typeface="Lustria"/>
                <a:sym typeface="Lustria"/>
              </a:rPr>
              <a:t>make inferences</a:t>
            </a:r>
            <a:endParaRPr sz="2200" dirty="0">
              <a:solidFill>
                <a:srgbClr val="000000"/>
              </a:solidFill>
              <a:latin typeface="Lustria"/>
              <a:ea typeface="Lustria"/>
              <a:cs typeface="Lustria"/>
              <a:sym typeface="Lustria"/>
            </a:endParaRPr>
          </a:p>
          <a:p>
            <a:pPr marL="914400" lvl="1" indent="-457200" algn="l" rtl="0">
              <a:lnSpc>
                <a:spcPct val="90000"/>
              </a:lnSpc>
              <a:spcBef>
                <a:spcPts val="600"/>
              </a:spcBef>
              <a:spcAft>
                <a:spcPts val="0"/>
              </a:spcAft>
              <a:buClr>
                <a:srgbClr val="FFFFFF"/>
              </a:buClr>
              <a:buSzPts val="2200"/>
              <a:buFont typeface="Arial"/>
              <a:buChar char="•"/>
            </a:pPr>
            <a:r>
              <a:rPr lang="en" sz="2200" dirty="0" smtClean="0">
                <a:solidFill>
                  <a:srgbClr val="000000"/>
                </a:solidFill>
                <a:latin typeface="Lustria"/>
                <a:ea typeface="Lustria"/>
                <a:cs typeface="Lustria"/>
                <a:sym typeface="Lustria"/>
              </a:rPr>
              <a:t>use </a:t>
            </a:r>
            <a:r>
              <a:rPr lang="en" sz="2200" dirty="0">
                <a:solidFill>
                  <a:srgbClr val="000000"/>
                </a:solidFill>
                <a:latin typeface="Lustria"/>
                <a:ea typeface="Lustria"/>
                <a:cs typeface="Lustria"/>
                <a:sym typeface="Lustria"/>
              </a:rPr>
              <a:t>fix-ups to solve comprehension problems</a:t>
            </a:r>
            <a:endParaRPr sz="2200" dirty="0">
              <a:solidFill>
                <a:srgbClr val="000000"/>
              </a:solidFill>
              <a:latin typeface="Lustria"/>
              <a:ea typeface="Lustria"/>
              <a:cs typeface="Lustria"/>
              <a:sym typeface="Lustria"/>
            </a:endParaRPr>
          </a:p>
          <a:p>
            <a:pPr marL="457200" lvl="1" indent="0" algn="l" rtl="0">
              <a:lnSpc>
                <a:spcPct val="90000"/>
              </a:lnSpc>
              <a:spcBef>
                <a:spcPts val="600"/>
              </a:spcBef>
              <a:spcAft>
                <a:spcPts val="0"/>
              </a:spcAft>
              <a:buClr>
                <a:srgbClr val="FFFFFF"/>
              </a:buClr>
              <a:buSzPts val="2200"/>
              <a:buNone/>
            </a:pPr>
            <a:r>
              <a:rPr lang="en-US" sz="2200" b="1" dirty="0" smtClean="0">
                <a:solidFill>
                  <a:srgbClr val="000000"/>
                </a:solidFill>
                <a:latin typeface="Lustria"/>
                <a:ea typeface="Lustria"/>
                <a:cs typeface="Lustria"/>
                <a:sym typeface="Lustria"/>
              </a:rPr>
              <a:t>After Reading:</a:t>
            </a:r>
          </a:p>
          <a:p>
            <a:pPr marL="457200" lvl="1" indent="0" algn="l" rtl="0">
              <a:lnSpc>
                <a:spcPct val="90000"/>
              </a:lnSpc>
              <a:spcBef>
                <a:spcPts val="600"/>
              </a:spcBef>
              <a:spcAft>
                <a:spcPts val="0"/>
              </a:spcAft>
              <a:buClr>
                <a:srgbClr val="FFFFFF"/>
              </a:buClr>
              <a:buSzPts val="2200"/>
              <a:buNone/>
            </a:pPr>
            <a:r>
              <a:rPr lang="en-US" sz="2200" dirty="0">
                <a:solidFill>
                  <a:srgbClr val="000000"/>
                </a:solidFill>
                <a:latin typeface="Lustria"/>
                <a:ea typeface="Lustria"/>
                <a:cs typeface="Lustria"/>
                <a:sym typeface="Lustria"/>
              </a:rPr>
              <a:t>	</a:t>
            </a:r>
            <a:r>
              <a:rPr lang="en" sz="2200" dirty="0" smtClean="0">
                <a:solidFill>
                  <a:srgbClr val="000000"/>
                </a:solidFill>
                <a:latin typeface="Lustria"/>
                <a:ea typeface="Lustria"/>
                <a:cs typeface="Lustria"/>
                <a:sym typeface="Lustria"/>
              </a:rPr>
              <a:t>summarize</a:t>
            </a:r>
            <a:endParaRPr sz="30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solidFill>
                  <a:srgbClr val="000000"/>
                </a:solidFill>
              </a:rPr>
              <a:t>Instruction in Foundational Skills</a:t>
            </a:r>
            <a:endParaRPr b="1" dirty="0">
              <a:solidFill>
                <a:srgbClr val="000000"/>
              </a:solidFill>
            </a:endParaRPr>
          </a:p>
        </p:txBody>
      </p:sp>
      <p:sp>
        <p:nvSpPr>
          <p:cNvPr id="113" name="Google Shape;113;p2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000000"/>
                </a:solidFill>
              </a:rPr>
              <a:t>Main Idea and Summarization:  </a:t>
            </a:r>
            <a:endParaRPr sz="2800" dirty="0">
              <a:solidFill>
                <a:srgbClr val="000000"/>
              </a:solidFill>
            </a:endParaRPr>
          </a:p>
          <a:p>
            <a:pPr marL="419100" lvl="0" algn="l" rtl="0">
              <a:spcBef>
                <a:spcPts val="1600"/>
              </a:spcBef>
              <a:spcAft>
                <a:spcPts val="0"/>
              </a:spcAft>
              <a:buSzPct val="75000"/>
              <a:buFont typeface="Wingdings" charset="2"/>
              <a:buChar char="u"/>
            </a:pPr>
            <a:r>
              <a:rPr lang="en" sz="2400" dirty="0">
                <a:solidFill>
                  <a:srgbClr val="000000"/>
                </a:solidFill>
              </a:rPr>
              <a:t>Research demonstrates that explicit MI and summarization instruction is a high impact strategy (Stevens, Park, &amp; Vaughn, 2016) that can help improve reading comprehension</a:t>
            </a:r>
            <a:endParaRPr sz="2400"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052"/>
            <a:ext cx="7531957" cy="1050448"/>
          </a:xfrm>
        </p:spPr>
        <p:txBody>
          <a:bodyPr>
            <a:normAutofit fontScale="90000"/>
          </a:bodyPr>
          <a:lstStyle/>
          <a:p>
            <a:r>
              <a:rPr lang="en-US" b="1" dirty="0">
                <a:solidFill>
                  <a:srgbClr val="000000"/>
                </a:solidFill>
              </a:rPr>
              <a:t>Explicit Main Idea and Summarization Instruction</a:t>
            </a:r>
            <a:endParaRPr lang="en-US" dirty="0">
              <a:solidFill>
                <a:srgbClr val="000000"/>
              </a:solidFill>
            </a:endParaRPr>
          </a:p>
        </p:txBody>
      </p:sp>
      <p:sp>
        <p:nvSpPr>
          <p:cNvPr id="3" name="Content Placeholder 2"/>
          <p:cNvSpPr>
            <a:spLocks noGrp="1"/>
          </p:cNvSpPr>
          <p:nvPr>
            <p:ph sz="half" idx="1"/>
          </p:nvPr>
        </p:nvSpPr>
        <p:spPr>
          <a:xfrm>
            <a:off x="457200" y="1351801"/>
            <a:ext cx="3776080" cy="3679840"/>
          </a:xfrm>
        </p:spPr>
        <p:txBody>
          <a:bodyPr>
            <a:normAutofit fontScale="70000" lnSpcReduction="20000"/>
          </a:bodyPr>
          <a:lstStyle/>
          <a:p>
            <a:pPr marL="0" indent="0">
              <a:buNone/>
            </a:pPr>
            <a:r>
              <a:rPr lang="en-US" sz="4000" b="1" dirty="0" smtClean="0">
                <a:solidFill>
                  <a:srgbClr val="000000"/>
                </a:solidFill>
                <a:latin typeface="Calisto MT"/>
                <a:cs typeface="Calisto MT"/>
              </a:rPr>
              <a:t>Rule-Based (</a:t>
            </a:r>
            <a:r>
              <a:rPr lang="en-US" sz="4000" b="1" i="1" dirty="0" smtClean="0">
                <a:solidFill>
                  <a:srgbClr val="000000"/>
                </a:solidFill>
                <a:latin typeface="Calisto MT"/>
                <a:cs typeface="Calisto MT"/>
              </a:rPr>
              <a:t>N </a:t>
            </a:r>
            <a:r>
              <a:rPr lang="en-US" sz="4000" b="1" dirty="0" smtClean="0">
                <a:solidFill>
                  <a:srgbClr val="000000"/>
                </a:solidFill>
                <a:latin typeface="Calisto MT"/>
                <a:cs typeface="Calisto MT"/>
              </a:rPr>
              <a:t>= 413)</a:t>
            </a:r>
          </a:p>
          <a:p>
            <a:r>
              <a:rPr lang="en-US" sz="2400" dirty="0" smtClean="0">
                <a:solidFill>
                  <a:srgbClr val="000000"/>
                </a:solidFill>
                <a:cs typeface="Calisto MT"/>
              </a:rPr>
              <a:t>Bean &amp; </a:t>
            </a:r>
            <a:r>
              <a:rPr lang="en-US" sz="2400" dirty="0" err="1" smtClean="0">
                <a:solidFill>
                  <a:srgbClr val="000000"/>
                </a:solidFill>
                <a:cs typeface="Calisto MT"/>
              </a:rPr>
              <a:t>Steenwyk</a:t>
            </a:r>
            <a:r>
              <a:rPr lang="en-US" sz="2400" dirty="0" smtClean="0">
                <a:solidFill>
                  <a:srgbClr val="000000"/>
                </a:solidFill>
                <a:cs typeface="Calisto MT"/>
              </a:rPr>
              <a:t>, 1984</a:t>
            </a:r>
          </a:p>
          <a:p>
            <a:r>
              <a:rPr lang="en-US" sz="2400" dirty="0" err="1" smtClean="0">
                <a:solidFill>
                  <a:srgbClr val="000000"/>
                </a:solidFill>
                <a:cs typeface="Calisto MT"/>
              </a:rPr>
              <a:t>Gajria</a:t>
            </a:r>
            <a:r>
              <a:rPr lang="en-US" sz="2400" dirty="0" smtClean="0">
                <a:solidFill>
                  <a:srgbClr val="000000"/>
                </a:solidFill>
                <a:cs typeface="Calisto MT"/>
              </a:rPr>
              <a:t> &amp; Silvia, 1992</a:t>
            </a:r>
          </a:p>
          <a:p>
            <a:r>
              <a:rPr lang="en-US" sz="2400" dirty="0" smtClean="0">
                <a:solidFill>
                  <a:srgbClr val="000000"/>
                </a:solidFill>
                <a:cs typeface="Calisto MT"/>
              </a:rPr>
              <a:t>Hare &amp; </a:t>
            </a:r>
            <a:r>
              <a:rPr lang="en-US" sz="2400" dirty="0" err="1" smtClean="0">
                <a:solidFill>
                  <a:srgbClr val="000000"/>
                </a:solidFill>
                <a:cs typeface="Calisto MT"/>
              </a:rPr>
              <a:t>Borchardt</a:t>
            </a:r>
            <a:r>
              <a:rPr lang="en-US" sz="2400" dirty="0" smtClean="0">
                <a:solidFill>
                  <a:srgbClr val="000000"/>
                </a:solidFill>
                <a:cs typeface="Calisto MT"/>
              </a:rPr>
              <a:t>, 1984</a:t>
            </a:r>
          </a:p>
          <a:p>
            <a:r>
              <a:rPr lang="en-US" sz="2400" dirty="0" smtClean="0">
                <a:solidFill>
                  <a:srgbClr val="000000"/>
                </a:solidFill>
                <a:cs typeface="Calisto MT"/>
              </a:rPr>
              <a:t>Reynolds &amp; </a:t>
            </a:r>
            <a:r>
              <a:rPr lang="en-US" sz="2400" dirty="0" err="1" smtClean="0">
                <a:solidFill>
                  <a:srgbClr val="000000"/>
                </a:solidFill>
                <a:cs typeface="Calisto MT"/>
              </a:rPr>
              <a:t>Perin</a:t>
            </a:r>
            <a:r>
              <a:rPr lang="en-US" sz="2400" dirty="0" smtClean="0">
                <a:solidFill>
                  <a:srgbClr val="000000"/>
                </a:solidFill>
                <a:cs typeface="Calisto MT"/>
              </a:rPr>
              <a:t>, 2009</a:t>
            </a:r>
          </a:p>
          <a:p>
            <a:r>
              <a:rPr lang="en-US" sz="2400" dirty="0" smtClean="0">
                <a:solidFill>
                  <a:srgbClr val="000000"/>
                </a:solidFill>
                <a:cs typeface="Calisto MT"/>
              </a:rPr>
              <a:t>Rinehart et al., 1986</a:t>
            </a:r>
          </a:p>
          <a:p>
            <a:r>
              <a:rPr lang="en-US" sz="2400" dirty="0" err="1" smtClean="0">
                <a:solidFill>
                  <a:srgbClr val="000000"/>
                </a:solidFill>
                <a:cs typeface="Calisto MT"/>
              </a:rPr>
              <a:t>Rogevich</a:t>
            </a:r>
            <a:r>
              <a:rPr lang="en-US" sz="2400" dirty="0" smtClean="0">
                <a:solidFill>
                  <a:srgbClr val="000000"/>
                </a:solidFill>
                <a:cs typeface="Calisto MT"/>
              </a:rPr>
              <a:t> &amp; </a:t>
            </a:r>
            <a:r>
              <a:rPr lang="en-US" sz="2400" dirty="0" err="1" smtClean="0">
                <a:solidFill>
                  <a:srgbClr val="000000"/>
                </a:solidFill>
                <a:cs typeface="Calisto MT"/>
              </a:rPr>
              <a:t>Perin</a:t>
            </a:r>
            <a:r>
              <a:rPr lang="en-US" sz="2400" dirty="0" smtClean="0">
                <a:solidFill>
                  <a:srgbClr val="000000"/>
                </a:solidFill>
                <a:cs typeface="Calisto MT"/>
              </a:rPr>
              <a:t>, 2008</a:t>
            </a:r>
            <a:endParaRPr lang="en-US" sz="2400" dirty="0">
              <a:solidFill>
                <a:srgbClr val="000000"/>
              </a:solidFill>
              <a:cs typeface="Calisto MT"/>
            </a:endParaRPr>
          </a:p>
        </p:txBody>
      </p:sp>
      <p:sp>
        <p:nvSpPr>
          <p:cNvPr id="4" name="Content Placeholder 3"/>
          <p:cNvSpPr>
            <a:spLocks noGrp="1"/>
          </p:cNvSpPr>
          <p:nvPr>
            <p:ph sz="half" idx="2"/>
          </p:nvPr>
        </p:nvSpPr>
        <p:spPr>
          <a:xfrm>
            <a:off x="4566260" y="1269874"/>
            <a:ext cx="3586778" cy="3761767"/>
          </a:xfrm>
        </p:spPr>
        <p:txBody>
          <a:bodyPr>
            <a:normAutofit/>
          </a:bodyPr>
          <a:lstStyle/>
          <a:p>
            <a:pPr marL="0" indent="0">
              <a:buNone/>
            </a:pPr>
            <a:r>
              <a:rPr lang="en-US" sz="2800" b="1" dirty="0" smtClean="0">
                <a:solidFill>
                  <a:srgbClr val="000000"/>
                </a:solidFill>
                <a:latin typeface="Calisto MT"/>
                <a:cs typeface="Calisto MT"/>
              </a:rPr>
              <a:t>Main Idea (</a:t>
            </a:r>
            <a:r>
              <a:rPr lang="en-US" sz="2800" b="1" i="1" dirty="0" smtClean="0">
                <a:solidFill>
                  <a:srgbClr val="000000"/>
                </a:solidFill>
                <a:latin typeface="Calisto MT"/>
                <a:cs typeface="Calisto MT"/>
              </a:rPr>
              <a:t>N</a:t>
            </a:r>
            <a:r>
              <a:rPr lang="en-US" sz="2800" b="1" dirty="0" smtClean="0">
                <a:solidFill>
                  <a:srgbClr val="000000"/>
                </a:solidFill>
                <a:latin typeface="Calisto MT"/>
                <a:cs typeface="Calisto MT"/>
              </a:rPr>
              <a:t> = 82)</a:t>
            </a:r>
          </a:p>
          <a:p>
            <a:r>
              <a:rPr lang="en-US" sz="1900" dirty="0" err="1" smtClean="0">
                <a:solidFill>
                  <a:srgbClr val="000000"/>
                </a:solidFill>
                <a:cs typeface="Calisto MT"/>
              </a:rPr>
              <a:t>Jitendra</a:t>
            </a:r>
            <a:r>
              <a:rPr lang="en-US" sz="1900" dirty="0" smtClean="0">
                <a:solidFill>
                  <a:srgbClr val="000000"/>
                </a:solidFill>
                <a:cs typeface="Calisto MT"/>
              </a:rPr>
              <a:t> et al., 1998</a:t>
            </a:r>
          </a:p>
          <a:p>
            <a:r>
              <a:rPr lang="en-US" sz="1900" dirty="0" err="1" smtClean="0">
                <a:solidFill>
                  <a:srgbClr val="000000"/>
                </a:solidFill>
                <a:cs typeface="Calisto MT"/>
              </a:rPr>
              <a:t>Jitendra</a:t>
            </a:r>
            <a:r>
              <a:rPr lang="en-US" sz="1900" dirty="0" smtClean="0">
                <a:solidFill>
                  <a:srgbClr val="000000"/>
                </a:solidFill>
                <a:cs typeface="Calisto MT"/>
              </a:rPr>
              <a:t> et al., 2000</a:t>
            </a:r>
          </a:p>
          <a:p>
            <a:r>
              <a:rPr lang="en-US" sz="1900" dirty="0" smtClean="0">
                <a:solidFill>
                  <a:srgbClr val="000000"/>
                </a:solidFill>
                <a:cs typeface="Calisto MT"/>
              </a:rPr>
              <a:t>Malone &amp; </a:t>
            </a:r>
            <a:r>
              <a:rPr lang="en-US" sz="1900" dirty="0" err="1" smtClean="0">
                <a:solidFill>
                  <a:srgbClr val="000000"/>
                </a:solidFill>
                <a:cs typeface="Calisto MT"/>
              </a:rPr>
              <a:t>Mastropieri</a:t>
            </a:r>
            <a:r>
              <a:rPr lang="en-US" sz="1900" dirty="0" smtClean="0">
                <a:solidFill>
                  <a:srgbClr val="000000"/>
                </a:solidFill>
                <a:cs typeface="Calisto MT"/>
              </a:rPr>
              <a:t>, 1992</a:t>
            </a:r>
            <a:endParaRPr lang="en-US" sz="1900" dirty="0">
              <a:solidFill>
                <a:srgbClr val="000000"/>
              </a:solidFill>
              <a:cs typeface="Calisto MT"/>
            </a:endParaRPr>
          </a:p>
        </p:txBody>
      </p:sp>
    </p:spTree>
    <p:extLst>
      <p:ext uri="{BB962C8B-B14F-4D97-AF65-F5344CB8AC3E}">
        <p14:creationId xmlns:p14="http://schemas.microsoft.com/office/powerpoint/2010/main" val="73810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00" y="266263"/>
            <a:ext cx="8368200" cy="727106"/>
          </a:xfrm>
        </p:spPr>
        <p:txBody>
          <a:bodyPr>
            <a:noAutofit/>
          </a:bodyPr>
          <a:lstStyle/>
          <a:p>
            <a:r>
              <a:rPr lang="en-US" sz="4400" b="1" dirty="0" smtClean="0">
                <a:solidFill>
                  <a:srgbClr val="000000"/>
                </a:solidFill>
              </a:rPr>
              <a:t>Research Design</a:t>
            </a:r>
            <a:endParaRPr lang="en-US" sz="4400" dirty="0">
              <a:solidFill>
                <a:srgbClr val="000000"/>
              </a:solidFill>
            </a:endParaRPr>
          </a:p>
        </p:txBody>
      </p:sp>
      <p:sp>
        <p:nvSpPr>
          <p:cNvPr id="3" name="Text Placeholder 2"/>
          <p:cNvSpPr>
            <a:spLocks noGrp="1"/>
          </p:cNvSpPr>
          <p:nvPr>
            <p:ph type="body" idx="1"/>
          </p:nvPr>
        </p:nvSpPr>
        <p:spPr>
          <a:xfrm>
            <a:off x="0" y="1112676"/>
            <a:ext cx="9144000" cy="4030824"/>
          </a:xfrm>
        </p:spPr>
        <p:txBody>
          <a:bodyPr>
            <a:normAutofit fontScale="85000" lnSpcReduction="20000"/>
          </a:bodyPr>
          <a:lstStyle/>
          <a:p>
            <a:pPr marL="114300" indent="0">
              <a:buNone/>
            </a:pPr>
            <a:r>
              <a:rPr lang="en-US" sz="3600" dirty="0">
                <a:solidFill>
                  <a:srgbClr val="000000"/>
                </a:solidFill>
              </a:rPr>
              <a:t>Multiple-probe design across participants</a:t>
            </a:r>
          </a:p>
          <a:p>
            <a:pPr lvl="1"/>
            <a:r>
              <a:rPr lang="en-US" sz="3600" dirty="0">
                <a:solidFill>
                  <a:srgbClr val="000000"/>
                </a:solidFill>
              </a:rPr>
              <a:t>Collected a minimum of five data points per participant in baseline to demonstrate a stable or decreasing trend in summarization quality before treatment</a:t>
            </a:r>
          </a:p>
          <a:p>
            <a:pPr lvl="1"/>
            <a:r>
              <a:rPr lang="en-US" sz="3600" dirty="0">
                <a:solidFill>
                  <a:srgbClr val="000000"/>
                </a:solidFill>
              </a:rPr>
              <a:t>Collected a minimum of seven data points per participant during treatment to demonstrate a change of level and/or an increasing trend.</a:t>
            </a:r>
          </a:p>
          <a:p>
            <a:endParaRPr lang="en-US" dirty="0"/>
          </a:p>
        </p:txBody>
      </p:sp>
    </p:spTree>
    <p:extLst>
      <p:ext uri="{BB962C8B-B14F-4D97-AF65-F5344CB8AC3E}">
        <p14:creationId xmlns:p14="http://schemas.microsoft.com/office/powerpoint/2010/main" val="48552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689"/>
            <a:ext cx="9144000" cy="686100"/>
          </a:xfrm>
        </p:spPr>
        <p:txBody>
          <a:bodyPr>
            <a:noAutofit/>
          </a:bodyPr>
          <a:lstStyle/>
          <a:p>
            <a:r>
              <a:rPr lang="en-US" sz="4800" b="1" dirty="0">
                <a:solidFill>
                  <a:srgbClr val="000000"/>
                </a:solidFill>
              </a:rPr>
              <a:t>Primary Research Question</a:t>
            </a:r>
            <a:endParaRPr lang="en-US" sz="4800" dirty="0">
              <a:solidFill>
                <a:srgbClr val="000000"/>
              </a:solidFill>
            </a:endParaRPr>
          </a:p>
        </p:txBody>
      </p:sp>
      <p:sp>
        <p:nvSpPr>
          <p:cNvPr id="3" name="Text Placeholder 2"/>
          <p:cNvSpPr>
            <a:spLocks noGrp="1"/>
          </p:cNvSpPr>
          <p:nvPr>
            <p:ph type="body" idx="1"/>
          </p:nvPr>
        </p:nvSpPr>
        <p:spPr>
          <a:xfrm>
            <a:off x="92183" y="959789"/>
            <a:ext cx="8931468" cy="3996813"/>
          </a:xfrm>
        </p:spPr>
        <p:txBody>
          <a:bodyPr>
            <a:noAutofit/>
          </a:bodyPr>
          <a:lstStyle/>
          <a:p>
            <a:pPr marL="114300" indent="0">
              <a:buSzPct val="75000"/>
              <a:buNone/>
            </a:pPr>
            <a:r>
              <a:rPr lang="en-US" sz="2600" dirty="0" smtClean="0">
                <a:solidFill>
                  <a:srgbClr val="000000"/>
                </a:solidFill>
                <a:cs typeface="Calisto MT"/>
              </a:rPr>
              <a:t>To </a:t>
            </a:r>
            <a:r>
              <a:rPr lang="en-US" sz="2600" dirty="0">
                <a:solidFill>
                  <a:srgbClr val="000000"/>
                </a:solidFill>
                <a:cs typeface="Calisto MT"/>
              </a:rPr>
              <a:t>what extent will explicit instruction in main ideas and summarization increase reading comprehension of below grade-level expository text (6</a:t>
            </a:r>
            <a:r>
              <a:rPr lang="en-US" sz="2600" baseline="30000" dirty="0">
                <a:solidFill>
                  <a:srgbClr val="000000"/>
                </a:solidFill>
                <a:cs typeface="Calisto MT"/>
              </a:rPr>
              <a:t>th</a:t>
            </a:r>
            <a:r>
              <a:rPr lang="en-US" sz="2600" dirty="0">
                <a:solidFill>
                  <a:srgbClr val="000000"/>
                </a:solidFill>
                <a:cs typeface="Calisto MT"/>
              </a:rPr>
              <a:t> to 8</a:t>
            </a:r>
            <a:r>
              <a:rPr lang="en-US" sz="2600" baseline="30000" dirty="0">
                <a:solidFill>
                  <a:srgbClr val="000000"/>
                </a:solidFill>
                <a:cs typeface="Calisto MT"/>
              </a:rPr>
              <a:t>th</a:t>
            </a:r>
            <a:r>
              <a:rPr lang="en-US" sz="2600" dirty="0">
                <a:solidFill>
                  <a:srgbClr val="000000"/>
                </a:solidFill>
                <a:cs typeface="Calisto MT"/>
              </a:rPr>
              <a:t> grade-level passages/</a:t>
            </a:r>
            <a:r>
              <a:rPr lang="en-US" sz="2600" dirty="0" err="1">
                <a:solidFill>
                  <a:srgbClr val="000000"/>
                </a:solidFill>
                <a:cs typeface="Calisto MT"/>
              </a:rPr>
              <a:t>Lexile</a:t>
            </a:r>
            <a:r>
              <a:rPr lang="en-US" sz="2600" dirty="0">
                <a:solidFill>
                  <a:srgbClr val="000000"/>
                </a:solidFill>
                <a:cs typeface="Calisto MT"/>
              </a:rPr>
              <a:t> levels within a range of 820L to 1060L) for students with </a:t>
            </a:r>
            <a:r>
              <a:rPr lang="en-US" sz="2600" dirty="0" smtClean="0">
                <a:solidFill>
                  <a:srgbClr val="000000"/>
                </a:solidFill>
                <a:cs typeface="Calisto MT"/>
              </a:rPr>
              <a:t>reading </a:t>
            </a:r>
            <a:r>
              <a:rPr lang="en-US" sz="2600" dirty="0">
                <a:solidFill>
                  <a:srgbClr val="000000"/>
                </a:solidFill>
                <a:cs typeface="Calisto MT"/>
              </a:rPr>
              <a:t>difficulties attending an AHS as measured by </a:t>
            </a:r>
            <a:endParaRPr lang="en-US" sz="2600" dirty="0" smtClean="0">
              <a:solidFill>
                <a:srgbClr val="000000"/>
              </a:solidFill>
              <a:cs typeface="Calisto MT"/>
            </a:endParaRPr>
          </a:p>
          <a:p>
            <a:pPr marL="114300" indent="0">
              <a:buNone/>
            </a:pPr>
            <a:r>
              <a:rPr lang="en-US" sz="2600" dirty="0">
                <a:solidFill>
                  <a:srgbClr val="000000"/>
                </a:solidFill>
                <a:cs typeface="Calisto MT"/>
              </a:rPr>
              <a:t>	</a:t>
            </a:r>
            <a:r>
              <a:rPr lang="en-US" sz="2600" dirty="0" smtClean="0">
                <a:solidFill>
                  <a:srgbClr val="000000"/>
                </a:solidFill>
                <a:cs typeface="Calisto MT"/>
              </a:rPr>
              <a:t>(</a:t>
            </a:r>
            <a:r>
              <a:rPr lang="en-US" sz="2600" dirty="0">
                <a:solidFill>
                  <a:srgbClr val="000000"/>
                </a:solidFill>
                <a:cs typeface="Calisto MT"/>
              </a:rPr>
              <a:t>a) accurate and complete oral summaries, and </a:t>
            </a:r>
            <a:endParaRPr lang="en-US" sz="2600" dirty="0" smtClean="0">
              <a:solidFill>
                <a:srgbClr val="000000"/>
              </a:solidFill>
              <a:cs typeface="Calisto MT"/>
            </a:endParaRPr>
          </a:p>
          <a:p>
            <a:pPr marL="114300" indent="0">
              <a:buNone/>
            </a:pPr>
            <a:r>
              <a:rPr lang="en-US" sz="2600" dirty="0">
                <a:solidFill>
                  <a:srgbClr val="000000"/>
                </a:solidFill>
                <a:cs typeface="Calisto MT"/>
              </a:rPr>
              <a:t>	</a:t>
            </a:r>
            <a:r>
              <a:rPr lang="en-US" sz="2600" dirty="0" smtClean="0">
                <a:solidFill>
                  <a:srgbClr val="000000"/>
                </a:solidFill>
                <a:cs typeface="Calisto MT"/>
              </a:rPr>
              <a:t>(</a:t>
            </a:r>
            <a:r>
              <a:rPr lang="en-US" sz="2600" dirty="0">
                <a:solidFill>
                  <a:srgbClr val="000000"/>
                </a:solidFill>
                <a:cs typeface="Calisto MT"/>
              </a:rPr>
              <a:t>b) generation of big idea topics, identification </a:t>
            </a:r>
            <a:r>
              <a:rPr lang="en-US" sz="2600" dirty="0" smtClean="0">
                <a:solidFill>
                  <a:srgbClr val="000000"/>
                </a:solidFill>
                <a:cs typeface="Calisto MT"/>
              </a:rPr>
              <a:t>of 		key </a:t>
            </a:r>
            <a:r>
              <a:rPr lang="en-US" sz="2600" dirty="0">
                <a:solidFill>
                  <a:srgbClr val="000000"/>
                </a:solidFill>
                <a:cs typeface="Calisto MT"/>
              </a:rPr>
              <a:t>words or phrases, and generation of main idea </a:t>
            </a:r>
            <a:r>
              <a:rPr lang="en-US" sz="2600" dirty="0" smtClean="0">
                <a:solidFill>
                  <a:srgbClr val="000000"/>
                </a:solidFill>
                <a:cs typeface="Calisto MT"/>
              </a:rPr>
              <a:t>	sentences</a:t>
            </a:r>
            <a:r>
              <a:rPr lang="en-US" sz="2600" dirty="0">
                <a:solidFill>
                  <a:srgbClr val="000000"/>
                </a:solidFill>
                <a:cs typeface="Calisto MT"/>
              </a:rPr>
              <a:t>?</a:t>
            </a:r>
          </a:p>
        </p:txBody>
      </p:sp>
    </p:spTree>
    <p:extLst>
      <p:ext uri="{BB962C8B-B14F-4D97-AF65-F5344CB8AC3E}">
        <p14:creationId xmlns:p14="http://schemas.microsoft.com/office/powerpoint/2010/main" val="194972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038"/>
            <a:ext cx="9144000" cy="904018"/>
          </a:xfrm>
        </p:spPr>
        <p:txBody>
          <a:bodyPr>
            <a:noAutofit/>
          </a:bodyPr>
          <a:lstStyle/>
          <a:p>
            <a:r>
              <a:rPr lang="en-US" sz="4800" b="1" dirty="0">
                <a:solidFill>
                  <a:srgbClr val="000000"/>
                </a:solidFill>
              </a:rPr>
              <a:t>Primary Research Question</a:t>
            </a:r>
            <a:endParaRPr lang="en-US" sz="4800" dirty="0">
              <a:solidFill>
                <a:srgbClr val="000000"/>
              </a:solidFill>
            </a:endParaRPr>
          </a:p>
        </p:txBody>
      </p:sp>
      <p:sp>
        <p:nvSpPr>
          <p:cNvPr id="3" name="Text Placeholder 2"/>
          <p:cNvSpPr>
            <a:spLocks noGrp="1"/>
          </p:cNvSpPr>
          <p:nvPr>
            <p:ph type="body" idx="1"/>
          </p:nvPr>
        </p:nvSpPr>
        <p:spPr>
          <a:xfrm>
            <a:off x="112668" y="1065056"/>
            <a:ext cx="9031332" cy="3973475"/>
          </a:xfrm>
        </p:spPr>
        <p:txBody>
          <a:bodyPr>
            <a:noAutofit/>
          </a:bodyPr>
          <a:lstStyle/>
          <a:p>
            <a:pPr marL="114300" indent="0">
              <a:buNone/>
            </a:pPr>
            <a:r>
              <a:rPr lang="en-US" sz="2800" dirty="0" smtClean="0">
                <a:solidFill>
                  <a:srgbClr val="000000"/>
                </a:solidFill>
              </a:rPr>
              <a:t>To </a:t>
            </a:r>
            <a:r>
              <a:rPr lang="en-US" sz="2800" dirty="0">
                <a:solidFill>
                  <a:srgbClr val="000000"/>
                </a:solidFill>
              </a:rPr>
              <a:t>what extent will explicit instruction in main ideas and summarization </a:t>
            </a:r>
            <a:r>
              <a:rPr lang="en-US" sz="2800" dirty="0" smtClean="0">
                <a:solidFill>
                  <a:srgbClr val="000000"/>
                </a:solidFill>
              </a:rPr>
              <a:t>increase</a:t>
            </a:r>
          </a:p>
          <a:p>
            <a:pPr marL="114300" indent="0">
              <a:buNone/>
            </a:pPr>
            <a:r>
              <a:rPr lang="en-US" sz="2800" dirty="0">
                <a:solidFill>
                  <a:srgbClr val="000000"/>
                </a:solidFill>
              </a:rPr>
              <a:t>	</a:t>
            </a:r>
            <a:r>
              <a:rPr lang="en-US" sz="2800" dirty="0" smtClean="0">
                <a:solidFill>
                  <a:srgbClr val="000000"/>
                </a:solidFill>
              </a:rPr>
              <a:t>(</a:t>
            </a:r>
            <a:r>
              <a:rPr lang="en-US" sz="2800" dirty="0">
                <a:solidFill>
                  <a:srgbClr val="000000"/>
                </a:solidFill>
              </a:rPr>
              <a:t>a) accuracy of main ideas and summarization </a:t>
            </a:r>
            <a:r>
              <a:rPr lang="en-US" sz="2800" dirty="0" smtClean="0">
                <a:solidFill>
                  <a:srgbClr val="000000"/>
                </a:solidFill>
              </a:rPr>
              <a:t>	definitions</a:t>
            </a:r>
            <a:r>
              <a:rPr lang="en-US" sz="2800" dirty="0">
                <a:solidFill>
                  <a:srgbClr val="000000"/>
                </a:solidFill>
              </a:rPr>
              <a:t>, and </a:t>
            </a:r>
            <a:endParaRPr lang="en-US" sz="2800" dirty="0" smtClean="0">
              <a:solidFill>
                <a:srgbClr val="000000"/>
              </a:solidFill>
            </a:endParaRPr>
          </a:p>
          <a:p>
            <a:pPr marL="114300" indent="0">
              <a:buNone/>
            </a:pPr>
            <a:r>
              <a:rPr lang="en-US" sz="2800" dirty="0">
                <a:solidFill>
                  <a:srgbClr val="000000"/>
                </a:solidFill>
              </a:rPr>
              <a:t>	</a:t>
            </a:r>
            <a:r>
              <a:rPr lang="en-US" sz="2800" dirty="0" smtClean="0">
                <a:solidFill>
                  <a:srgbClr val="000000"/>
                </a:solidFill>
              </a:rPr>
              <a:t>(</a:t>
            </a:r>
            <a:r>
              <a:rPr lang="en-US" sz="2800" dirty="0">
                <a:solidFill>
                  <a:srgbClr val="000000"/>
                </a:solidFill>
              </a:rPr>
              <a:t>b) identification of high quality models of main </a:t>
            </a:r>
            <a:r>
              <a:rPr lang="en-US" sz="2800" dirty="0" smtClean="0">
                <a:solidFill>
                  <a:srgbClr val="000000"/>
                </a:solidFill>
              </a:rPr>
              <a:t>	ideas </a:t>
            </a:r>
            <a:r>
              <a:rPr lang="en-US" sz="2800" dirty="0">
                <a:solidFill>
                  <a:srgbClr val="000000"/>
                </a:solidFill>
              </a:rPr>
              <a:t>and summaries for students with reading </a:t>
            </a:r>
            <a:r>
              <a:rPr lang="en-US" sz="2800" dirty="0" smtClean="0">
                <a:solidFill>
                  <a:srgbClr val="000000"/>
                </a:solidFill>
              </a:rPr>
              <a:t>	difficulties </a:t>
            </a:r>
            <a:r>
              <a:rPr lang="en-US" sz="2800" dirty="0">
                <a:solidFill>
                  <a:srgbClr val="000000"/>
                </a:solidFill>
              </a:rPr>
              <a:t>attending an alternative high school </a:t>
            </a:r>
            <a:r>
              <a:rPr lang="en-US" sz="2800" dirty="0" smtClean="0">
                <a:solidFill>
                  <a:srgbClr val="000000"/>
                </a:solidFill>
              </a:rPr>
              <a:t>	as </a:t>
            </a:r>
            <a:r>
              <a:rPr lang="en-US" sz="2800" dirty="0">
                <a:solidFill>
                  <a:srgbClr val="000000"/>
                </a:solidFill>
              </a:rPr>
              <a:t>measured by the main idea and </a:t>
            </a:r>
            <a:r>
              <a:rPr lang="en-US" sz="2800" dirty="0" smtClean="0">
                <a:solidFill>
                  <a:srgbClr val="000000"/>
                </a:solidFill>
              </a:rPr>
              <a:t>	summarization </a:t>
            </a:r>
            <a:r>
              <a:rPr lang="en-US" sz="2800" dirty="0">
                <a:solidFill>
                  <a:srgbClr val="000000"/>
                </a:solidFill>
              </a:rPr>
              <a:t>knowledge test?</a:t>
            </a:r>
          </a:p>
        </p:txBody>
      </p:sp>
    </p:spTree>
    <p:extLst>
      <p:ext uri="{BB962C8B-B14F-4D97-AF65-F5344CB8AC3E}">
        <p14:creationId xmlns:p14="http://schemas.microsoft.com/office/powerpoint/2010/main" val="3362842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4-19 at 7.28.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726" y="-2365"/>
            <a:ext cx="6971152" cy="5145865"/>
          </a:xfrm>
          <a:prstGeom prst="rect">
            <a:avLst/>
          </a:prstGeom>
        </p:spPr>
      </p:pic>
    </p:spTree>
    <p:extLst>
      <p:ext uri="{BB962C8B-B14F-4D97-AF65-F5344CB8AC3E}">
        <p14:creationId xmlns:p14="http://schemas.microsoft.com/office/powerpoint/2010/main" val="1946721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00" y="258347"/>
            <a:ext cx="8368200" cy="847671"/>
          </a:xfrm>
          <a:effectLst>
            <a:innerShdw blurRad="63500" dist="50800" dir="13500000">
              <a:prstClr val="black">
                <a:alpha val="50000"/>
              </a:prstClr>
            </a:innerShdw>
          </a:effectLst>
        </p:spPr>
        <p:txBody>
          <a:bodyPr>
            <a:noAutofit/>
          </a:bodyPr>
          <a:lstStyle/>
          <a:p>
            <a:r>
              <a:rPr lang="en-US" sz="6000" b="1" dirty="0">
                <a:solidFill>
                  <a:srgbClr val="000000"/>
                </a:solidFill>
              </a:rPr>
              <a:t>Dependent Variables</a:t>
            </a:r>
            <a:endParaRPr lang="en-US" sz="6000" dirty="0">
              <a:solidFill>
                <a:srgbClr val="000000"/>
              </a:solidFill>
            </a:endParaRPr>
          </a:p>
        </p:txBody>
      </p:sp>
      <p:sp>
        <p:nvSpPr>
          <p:cNvPr id="3" name="Text Placeholder 2"/>
          <p:cNvSpPr>
            <a:spLocks noGrp="1"/>
          </p:cNvSpPr>
          <p:nvPr>
            <p:ph type="body" idx="1"/>
          </p:nvPr>
        </p:nvSpPr>
        <p:spPr>
          <a:xfrm>
            <a:off x="387900" y="1280113"/>
            <a:ext cx="8368200" cy="3758417"/>
          </a:xfrm>
        </p:spPr>
        <p:txBody>
          <a:bodyPr>
            <a:normAutofit/>
          </a:bodyPr>
          <a:lstStyle/>
          <a:p>
            <a:pPr marL="0" indent="0">
              <a:buNone/>
            </a:pPr>
            <a:r>
              <a:rPr lang="en-US" sz="4000" i="1" dirty="0">
                <a:solidFill>
                  <a:srgbClr val="000000"/>
                </a:solidFill>
              </a:rPr>
              <a:t>Primary Research Questions</a:t>
            </a:r>
            <a:r>
              <a:rPr lang="en-US" sz="4000" i="1" dirty="0" smtClean="0">
                <a:solidFill>
                  <a:srgbClr val="000000"/>
                </a:solidFill>
              </a:rPr>
              <a:t>:</a:t>
            </a:r>
            <a:endParaRPr lang="en-US" sz="4000" i="1" dirty="0">
              <a:solidFill>
                <a:srgbClr val="000000"/>
              </a:solidFill>
            </a:endParaRPr>
          </a:p>
          <a:p>
            <a:pPr>
              <a:buFont typeface="Wingdings" charset="2"/>
              <a:buChar char="u"/>
            </a:pPr>
            <a:r>
              <a:rPr lang="en-US" sz="3200" dirty="0">
                <a:solidFill>
                  <a:srgbClr val="000000"/>
                </a:solidFill>
              </a:rPr>
              <a:t>Main Idea and Summarization Knowledge </a:t>
            </a:r>
            <a:r>
              <a:rPr lang="en-US" sz="3200" dirty="0" smtClean="0">
                <a:solidFill>
                  <a:srgbClr val="000000"/>
                </a:solidFill>
              </a:rPr>
              <a:t>Test</a:t>
            </a:r>
          </a:p>
          <a:p>
            <a:pPr>
              <a:buFont typeface="Wingdings" charset="2"/>
              <a:buChar char="u"/>
            </a:pPr>
            <a:r>
              <a:rPr lang="en-US" sz="3200" dirty="0" smtClean="0">
                <a:solidFill>
                  <a:srgbClr val="000000"/>
                </a:solidFill>
              </a:rPr>
              <a:t>Oral </a:t>
            </a:r>
            <a:r>
              <a:rPr lang="en-US" sz="3200" dirty="0">
                <a:solidFill>
                  <a:srgbClr val="000000"/>
                </a:solidFill>
              </a:rPr>
              <a:t>Summaries (below grade level text)</a:t>
            </a:r>
          </a:p>
          <a:p>
            <a:pPr>
              <a:buFont typeface="Wingdings" charset="2"/>
              <a:buChar char="u"/>
            </a:pPr>
            <a:r>
              <a:rPr lang="en-US" sz="3200" dirty="0">
                <a:solidFill>
                  <a:srgbClr val="000000"/>
                </a:solidFill>
              </a:rPr>
              <a:t>Summarization Guide (SG) (below grade level text)</a:t>
            </a:r>
          </a:p>
          <a:p>
            <a:pPr marL="114300" indent="0">
              <a:buNone/>
            </a:pPr>
            <a:endParaRPr lang="en-US" dirty="0"/>
          </a:p>
        </p:txBody>
      </p:sp>
    </p:spTree>
    <p:extLst>
      <p:ext uri="{BB962C8B-B14F-4D97-AF65-F5344CB8AC3E}">
        <p14:creationId xmlns:p14="http://schemas.microsoft.com/office/powerpoint/2010/main" val="1942417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910" y="125963"/>
            <a:ext cx="4465734" cy="4797101"/>
          </a:xfrm>
        </p:spPr>
        <p:txBody>
          <a:bodyPr>
            <a:normAutofit/>
          </a:bodyPr>
          <a:lstStyle/>
          <a:p>
            <a:pPr marL="114300" indent="0">
              <a:buNone/>
            </a:pPr>
            <a:endParaRPr lang="en-US" dirty="0" smtClean="0"/>
          </a:p>
          <a:p>
            <a:pPr marL="114300" indent="0">
              <a:buNone/>
            </a:pPr>
            <a:endParaRPr lang="en-US" dirty="0"/>
          </a:p>
          <a:p>
            <a:pPr marL="114300" indent="0">
              <a:buNone/>
            </a:pPr>
            <a:endParaRPr lang="en-US" sz="4000" dirty="0" smtClean="0"/>
          </a:p>
          <a:p>
            <a:pPr marL="114300" indent="0">
              <a:buNone/>
            </a:pPr>
            <a:r>
              <a:rPr lang="en-US" sz="4000" b="1" dirty="0">
                <a:solidFill>
                  <a:srgbClr val="000000"/>
                </a:solidFill>
              </a:rPr>
              <a:t>Main Idea &amp; Summarization Knowledge Test</a:t>
            </a:r>
            <a:endParaRPr lang="en-US" sz="4000" dirty="0">
              <a:solidFill>
                <a:srgbClr val="000000"/>
              </a:solidFill>
            </a:endParaRPr>
          </a:p>
        </p:txBody>
      </p:sp>
      <p:pic>
        <p:nvPicPr>
          <p:cNvPr id="4" name="Picture 3" descr="Screen Shot 2018-04-09 at 9.29.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1668" y="0"/>
            <a:ext cx="3412164" cy="5040697"/>
          </a:xfrm>
          <a:prstGeom prst="rect">
            <a:avLst/>
          </a:prstGeom>
        </p:spPr>
      </p:pic>
    </p:spTree>
    <p:extLst>
      <p:ext uri="{BB962C8B-B14F-4D97-AF65-F5344CB8AC3E}">
        <p14:creationId xmlns:p14="http://schemas.microsoft.com/office/powerpoint/2010/main" val="609288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078" y="875452"/>
            <a:ext cx="6367800" cy="3559173"/>
          </a:xfrm>
        </p:spPr>
        <p:txBody>
          <a:bodyPr>
            <a:normAutofit/>
          </a:bodyPr>
          <a:lstStyle/>
          <a:p>
            <a:pPr algn="ctr"/>
            <a:r>
              <a:rPr lang="en-US" sz="900" b="1" dirty="0">
                <a:solidFill>
                  <a:srgbClr val="0070C0"/>
                </a:solidFill>
                <a:latin typeface="Segoe UI Symbol" panose="020B0502040204020203" pitchFamily="34" charset="0"/>
                <a:ea typeface="Segoe UI Symbol" panose="020B0502040204020203" pitchFamily="34" charset="0"/>
              </a:rPr>
              <a:t/>
            </a:r>
            <a:br>
              <a:rPr lang="en-US" sz="900" b="1" dirty="0">
                <a:solidFill>
                  <a:srgbClr val="0070C0"/>
                </a:solidFill>
                <a:latin typeface="Segoe UI Symbol" panose="020B0502040204020203" pitchFamily="34" charset="0"/>
                <a:ea typeface="Segoe UI Symbol" panose="020B0502040204020203" pitchFamily="34" charset="0"/>
              </a:rPr>
            </a:br>
            <a:r>
              <a:rPr lang="en-US" sz="900" b="1" dirty="0">
                <a:solidFill>
                  <a:srgbClr val="0070C0"/>
                </a:solidFill>
                <a:latin typeface="Segoe UI Symbol" panose="020B0502040204020203" pitchFamily="34" charset="0"/>
                <a:ea typeface="Segoe UI Symbol" panose="020B0502040204020203" pitchFamily="34" charset="0"/>
              </a:rPr>
              <a:t/>
            </a:r>
            <a:br>
              <a:rPr lang="en-US" sz="900" b="1" dirty="0">
                <a:solidFill>
                  <a:srgbClr val="0070C0"/>
                </a:solidFill>
                <a:latin typeface="Segoe UI Symbol" panose="020B0502040204020203" pitchFamily="34" charset="0"/>
                <a:ea typeface="Segoe UI Symbol" panose="020B0502040204020203" pitchFamily="34" charset="0"/>
              </a:rPr>
            </a:br>
            <a:r>
              <a:rPr lang="en-US" sz="1600" b="1" dirty="0">
                <a:solidFill>
                  <a:srgbClr val="0070C0"/>
                </a:solidFill>
                <a:latin typeface="Segoe UI Symbol" panose="020B0502040204020203" pitchFamily="34" charset="0"/>
                <a:ea typeface="Segoe UI Symbol" panose="020B0502040204020203" pitchFamily="34" charset="0"/>
              </a:rPr>
              <a:t>Welcome!</a:t>
            </a:r>
            <a:r>
              <a:rPr lang="en-US" sz="1600" dirty="0">
                <a:solidFill>
                  <a:srgbClr val="0070C0"/>
                </a:solidFill>
                <a:latin typeface="Segoe UI Symbol" panose="020B0502040204020203" pitchFamily="34" charset="0"/>
                <a:ea typeface="Segoe UI Symbol" panose="020B0502040204020203" pitchFamily="34" charset="0"/>
              </a:rPr>
              <a:t> </a:t>
            </a:r>
            <a:br>
              <a:rPr lang="en-US" sz="1600" dirty="0">
                <a:solidFill>
                  <a:srgbClr val="0070C0"/>
                </a:solidFill>
                <a:latin typeface="Segoe UI Symbol" panose="020B0502040204020203" pitchFamily="34" charset="0"/>
                <a:ea typeface="Segoe UI Symbol" panose="020B0502040204020203" pitchFamily="34" charset="0"/>
              </a:rPr>
            </a:br>
            <a:r>
              <a:rPr lang="en-US" sz="1600" dirty="0">
                <a:solidFill>
                  <a:srgbClr val="0070C0"/>
                </a:solidFill>
                <a:latin typeface="Segoe UI Symbol" panose="020B0502040204020203" pitchFamily="34" charset="0"/>
                <a:ea typeface="Segoe UI Symbol" panose="020B0502040204020203" pitchFamily="34" charset="0"/>
              </a:rPr>
              <a:t/>
            </a:r>
            <a:br>
              <a:rPr lang="en-US" sz="1600" dirty="0">
                <a:solidFill>
                  <a:srgbClr val="0070C0"/>
                </a:solidFill>
                <a:latin typeface="Segoe UI Symbol" panose="020B0502040204020203" pitchFamily="34" charset="0"/>
                <a:ea typeface="Segoe UI Symbol" panose="020B0502040204020203" pitchFamily="34" charset="0"/>
              </a:rPr>
            </a:br>
            <a:r>
              <a:rPr lang="en-US" sz="1600" b="1" dirty="0">
                <a:solidFill>
                  <a:srgbClr val="0070C0"/>
                </a:solidFill>
                <a:latin typeface="Segoe UI Symbol" panose="020B0502040204020203" pitchFamily="34" charset="0"/>
                <a:ea typeface="Segoe UI Symbol" panose="020B0502040204020203" pitchFamily="34" charset="0"/>
              </a:rPr>
              <a:t>Charneece Fraticelli</a:t>
            </a:r>
            <a:br>
              <a:rPr lang="en-US" sz="1600" b="1" dirty="0">
                <a:solidFill>
                  <a:srgbClr val="0070C0"/>
                </a:solidFill>
                <a:latin typeface="Segoe UI Symbol" panose="020B0502040204020203" pitchFamily="34" charset="0"/>
                <a:ea typeface="Segoe UI Symbol" panose="020B0502040204020203" pitchFamily="34" charset="0"/>
              </a:rPr>
            </a:br>
            <a:r>
              <a:rPr lang="en-US" sz="1600" dirty="0">
                <a:solidFill>
                  <a:srgbClr val="0070C0"/>
                </a:solidFill>
                <a:latin typeface="Segoe UI Symbol" panose="020B0502040204020203" pitchFamily="34" charset="0"/>
                <a:ea typeface="Segoe UI Symbol" panose="020B0502040204020203" pitchFamily="34" charset="0"/>
              </a:rPr>
              <a:t>RAPSA Coordinator </a:t>
            </a:r>
            <a:br>
              <a:rPr lang="en-US" sz="1600" dirty="0">
                <a:solidFill>
                  <a:srgbClr val="0070C0"/>
                </a:solidFill>
                <a:latin typeface="Segoe UI Symbol" panose="020B0502040204020203" pitchFamily="34" charset="0"/>
                <a:ea typeface="Segoe UI Symbol" panose="020B0502040204020203" pitchFamily="34" charset="0"/>
              </a:rPr>
            </a:br>
            <a:r>
              <a:rPr lang="en-US" sz="1600" dirty="0">
                <a:solidFill>
                  <a:srgbClr val="0070C0"/>
                </a:solidFill>
                <a:latin typeface="Segoe UI Symbol" panose="020B0502040204020203" pitchFamily="34" charset="0"/>
                <a:ea typeface="Segoe UI Symbol" panose="020B0502040204020203" pitchFamily="34" charset="0"/>
              </a:rPr>
              <a:t>RAPSA/SIATech</a:t>
            </a:r>
            <a:r>
              <a:rPr lang="en-US" sz="900" dirty="0">
                <a:solidFill>
                  <a:srgbClr val="0070C0"/>
                </a:solidFill>
                <a:latin typeface="Segoe UI Symbol" panose="020B0502040204020203" pitchFamily="34" charset="0"/>
                <a:ea typeface="Segoe UI Symbol" panose="020B0502040204020203" pitchFamily="34" charset="0"/>
              </a:rPr>
              <a:t/>
            </a:r>
            <a:br>
              <a:rPr lang="en-US" sz="900" dirty="0">
                <a:solidFill>
                  <a:srgbClr val="0070C0"/>
                </a:solidFill>
                <a:latin typeface="Segoe UI Symbol" panose="020B0502040204020203" pitchFamily="34" charset="0"/>
                <a:ea typeface="Segoe UI Symbol" panose="020B0502040204020203" pitchFamily="34" charset="0"/>
              </a:rPr>
            </a:br>
            <a:r>
              <a:rPr lang="en-US" sz="900" dirty="0">
                <a:solidFill>
                  <a:srgbClr val="0070C0"/>
                </a:solidFill>
                <a:latin typeface="Segoe UI Symbol" panose="020B0502040204020203" pitchFamily="34" charset="0"/>
                <a:ea typeface="Segoe UI Symbol" panose="020B0502040204020203" pitchFamily="34" charset="0"/>
              </a:rPr>
              <a:t/>
            </a:r>
            <a:br>
              <a:rPr lang="en-US" sz="900" dirty="0">
                <a:solidFill>
                  <a:srgbClr val="0070C0"/>
                </a:solidFill>
                <a:latin typeface="Segoe UI Symbol" panose="020B0502040204020203" pitchFamily="34" charset="0"/>
                <a:ea typeface="Segoe UI Symbol" panose="020B0502040204020203" pitchFamily="34" charset="0"/>
              </a:rPr>
            </a:br>
            <a:r>
              <a:rPr lang="en-US" sz="900" dirty="0">
                <a:solidFill>
                  <a:srgbClr val="0070C0"/>
                </a:solidFill>
                <a:latin typeface="Segoe UI Symbol" panose="020B0502040204020203" pitchFamily="34" charset="0"/>
                <a:ea typeface="Segoe UI Symbol" panose="020B0502040204020203" pitchFamily="34" charset="0"/>
              </a:rPr>
              <a:t/>
            </a:r>
            <a:br>
              <a:rPr lang="en-US" sz="900" dirty="0">
                <a:solidFill>
                  <a:srgbClr val="0070C0"/>
                </a:solidFill>
                <a:latin typeface="Segoe UI Symbol" panose="020B0502040204020203" pitchFamily="34" charset="0"/>
                <a:ea typeface="Segoe UI Symbol" panose="020B0502040204020203" pitchFamily="34" charset="0"/>
              </a:rPr>
            </a:br>
            <a:r>
              <a:rPr lang="en-US" sz="900" dirty="0">
                <a:solidFill>
                  <a:srgbClr val="0070C0"/>
                </a:solidFill>
                <a:latin typeface="Segoe UI Symbol" panose="020B0502040204020203" pitchFamily="34" charset="0"/>
                <a:ea typeface="Segoe UI Symbol" panose="020B0502040204020203" pitchFamily="34" charset="0"/>
              </a:rPr>
              <a:t/>
            </a:r>
            <a:br>
              <a:rPr lang="en-US" sz="900" dirty="0">
                <a:solidFill>
                  <a:srgbClr val="0070C0"/>
                </a:solidFill>
                <a:latin typeface="Segoe UI Symbol" panose="020B0502040204020203" pitchFamily="34" charset="0"/>
                <a:ea typeface="Segoe UI Symbol" panose="020B0502040204020203" pitchFamily="34" charset="0"/>
              </a:rPr>
            </a:br>
            <a:r>
              <a:rPr lang="en-US" sz="900" dirty="0">
                <a:solidFill>
                  <a:srgbClr val="0070C0"/>
                </a:solidFill>
                <a:latin typeface="Segoe UI Symbol" panose="020B0502040204020203" pitchFamily="34" charset="0"/>
                <a:ea typeface="Segoe UI Symbol" panose="020B0502040204020203" pitchFamily="34" charset="0"/>
              </a:rPr>
              <a:t/>
            </a:r>
            <a:br>
              <a:rPr lang="en-US" sz="900" dirty="0">
                <a:solidFill>
                  <a:srgbClr val="0070C0"/>
                </a:solidFill>
                <a:latin typeface="Segoe UI Symbol" panose="020B0502040204020203" pitchFamily="34" charset="0"/>
                <a:ea typeface="Segoe UI Symbol" panose="020B0502040204020203" pitchFamily="34" charset="0"/>
              </a:rPr>
            </a:br>
            <a:r>
              <a:rPr lang="en-US" sz="900" dirty="0">
                <a:solidFill>
                  <a:srgbClr val="0070C0"/>
                </a:solidFill>
                <a:latin typeface="Segoe UI Symbol" panose="020B0502040204020203" pitchFamily="34" charset="0"/>
                <a:ea typeface="Segoe UI Symbol" panose="020B0502040204020203" pitchFamily="34" charset="0"/>
              </a:rPr>
              <a:t>To Ask </a:t>
            </a:r>
            <a:r>
              <a:rPr lang="en-US" sz="900" dirty="0" smtClean="0">
                <a:solidFill>
                  <a:srgbClr val="0070C0"/>
                </a:solidFill>
                <a:latin typeface="Segoe UI Symbol" panose="020B0502040204020203" pitchFamily="34" charset="0"/>
                <a:ea typeface="Segoe UI Symbol" panose="020B0502040204020203" pitchFamily="34" charset="0"/>
              </a:rPr>
              <a:t>Questions during the webinar: </a:t>
            </a:r>
            <a:r>
              <a:rPr lang="en-US" sz="900" dirty="0">
                <a:solidFill>
                  <a:srgbClr val="0070C0"/>
                </a:solidFill>
                <a:latin typeface="Segoe UI Symbol" panose="020B0502040204020203" pitchFamily="34" charset="0"/>
                <a:ea typeface="Segoe UI Symbol" panose="020B0502040204020203" pitchFamily="34" charset="0"/>
              </a:rPr>
              <a:t>Please use the chat box </a:t>
            </a:r>
            <a:r>
              <a:rPr lang="en-US" sz="900" dirty="0" smtClean="0">
                <a:solidFill>
                  <a:srgbClr val="0070C0"/>
                </a:solidFill>
                <a:latin typeface="Segoe UI Symbol" panose="020B0502040204020203" pitchFamily="34" charset="0"/>
                <a:ea typeface="Segoe UI Symbol" panose="020B0502040204020203" pitchFamily="34" charset="0"/>
              </a:rPr>
              <a:t>feature.</a:t>
            </a:r>
            <a:br>
              <a:rPr lang="en-US" sz="900" dirty="0" smtClean="0">
                <a:solidFill>
                  <a:srgbClr val="0070C0"/>
                </a:solidFill>
                <a:latin typeface="Segoe UI Symbol" panose="020B0502040204020203" pitchFamily="34" charset="0"/>
                <a:ea typeface="Segoe UI Symbol" panose="020B0502040204020203" pitchFamily="34" charset="0"/>
              </a:rPr>
            </a:br>
            <a:r>
              <a:rPr lang="en-US" sz="900" dirty="0">
                <a:solidFill>
                  <a:srgbClr val="0070C0"/>
                </a:solidFill>
                <a:latin typeface="Segoe UI Symbol" panose="020B0502040204020203" pitchFamily="34" charset="0"/>
                <a:ea typeface="Segoe UI Symbol" panose="020B0502040204020203" pitchFamily="34" charset="0"/>
              </a:rPr>
              <a:t/>
            </a:r>
            <a:br>
              <a:rPr lang="en-US" sz="900" dirty="0">
                <a:solidFill>
                  <a:srgbClr val="0070C0"/>
                </a:solidFill>
                <a:latin typeface="Segoe UI Symbol" panose="020B0502040204020203" pitchFamily="34" charset="0"/>
                <a:ea typeface="Segoe UI Symbol" panose="020B0502040204020203" pitchFamily="34" charset="0"/>
              </a:rPr>
            </a:br>
            <a:r>
              <a:rPr lang="en-US" sz="900" dirty="0">
                <a:solidFill>
                  <a:srgbClr val="0070C0"/>
                </a:solidFill>
                <a:latin typeface="Segoe UI Symbol" panose="020B0502040204020203" pitchFamily="34" charset="0"/>
                <a:ea typeface="Segoe UI Symbol" panose="020B0502040204020203" pitchFamily="34" charset="0"/>
              </a:rPr>
              <a:t/>
            </a:r>
            <a:br>
              <a:rPr lang="en-US" sz="900" dirty="0">
                <a:solidFill>
                  <a:srgbClr val="0070C0"/>
                </a:solidFill>
                <a:latin typeface="Segoe UI Symbol" panose="020B0502040204020203" pitchFamily="34" charset="0"/>
                <a:ea typeface="Segoe UI Symbol" panose="020B0502040204020203" pitchFamily="34" charset="0"/>
              </a:rPr>
            </a:br>
            <a:r>
              <a:rPr lang="en-US" sz="900" dirty="0" smtClean="0">
                <a:solidFill>
                  <a:srgbClr val="0070C0"/>
                </a:solidFill>
                <a:latin typeface="Segoe UI Symbol" panose="020B0502040204020203" pitchFamily="34" charset="0"/>
                <a:ea typeface="Segoe UI Symbol" panose="020B0502040204020203" pitchFamily="34" charset="0"/>
              </a:rPr>
              <a:t>All other questions please email </a:t>
            </a:r>
            <a:r>
              <a:rPr lang="en-US" sz="900" dirty="0" smtClean="0">
                <a:solidFill>
                  <a:srgbClr val="0070C0"/>
                </a:solidFill>
                <a:latin typeface="Segoe UI Symbol" panose="020B0502040204020203" pitchFamily="34" charset="0"/>
                <a:ea typeface="Segoe UI Symbol" panose="020B0502040204020203" pitchFamily="34" charset="0"/>
                <a:hlinkClick r:id="rId2"/>
              </a:rPr>
              <a:t>info@rapsa.org</a:t>
            </a:r>
            <a:r>
              <a:rPr lang="en-US" sz="900" dirty="0" smtClean="0">
                <a:solidFill>
                  <a:srgbClr val="0070C0"/>
                </a:solidFill>
                <a:latin typeface="Segoe UI Symbol" panose="020B0502040204020203" pitchFamily="34" charset="0"/>
                <a:ea typeface="Segoe UI Symbol" panose="020B0502040204020203" pitchFamily="34" charset="0"/>
              </a:rPr>
              <a:t/>
            </a:r>
            <a:br>
              <a:rPr lang="en-US" sz="900" dirty="0" smtClean="0">
                <a:solidFill>
                  <a:srgbClr val="0070C0"/>
                </a:solidFill>
                <a:latin typeface="Segoe UI Symbol" panose="020B0502040204020203" pitchFamily="34" charset="0"/>
                <a:ea typeface="Segoe UI Symbol" panose="020B0502040204020203" pitchFamily="34" charset="0"/>
              </a:rPr>
            </a:br>
            <a:endParaRPr lang="en-US" sz="900" dirty="0">
              <a:solidFill>
                <a:srgbClr val="0070C0"/>
              </a:solidFill>
              <a:latin typeface="Segoe UI Symbol" panose="020B0502040204020203" pitchFamily="34" charset="0"/>
              <a:ea typeface="Segoe UI Symbol" panose="020B0502040204020203"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8029" y="438655"/>
            <a:ext cx="3265715" cy="873594"/>
          </a:xfrm>
          <a:prstGeom prst="rect">
            <a:avLst/>
          </a:prstGeom>
        </p:spPr>
      </p:pic>
    </p:spTree>
    <p:extLst>
      <p:ext uri="{BB962C8B-B14F-4D97-AF65-F5344CB8AC3E}">
        <p14:creationId xmlns:p14="http://schemas.microsoft.com/office/powerpoint/2010/main" val="2665067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7900" y="146957"/>
            <a:ext cx="2498298" cy="4912567"/>
          </a:xfrm>
        </p:spPr>
        <p:txBody>
          <a:bodyPr>
            <a:normAutofit fontScale="55000" lnSpcReduction="20000"/>
          </a:bodyPr>
          <a:lstStyle/>
          <a:p>
            <a:pPr indent="-457200">
              <a:buFont typeface="Arial"/>
              <a:buChar char="•"/>
            </a:pPr>
            <a:r>
              <a:rPr lang="en-US" sz="4100" dirty="0">
                <a:solidFill>
                  <a:srgbClr val="000000"/>
                </a:solidFill>
              </a:rPr>
              <a:t>Before Reading</a:t>
            </a:r>
          </a:p>
          <a:p>
            <a:endParaRPr lang="en-US" sz="4100" dirty="0">
              <a:solidFill>
                <a:srgbClr val="000000"/>
              </a:solidFill>
            </a:endParaRPr>
          </a:p>
          <a:p>
            <a:endParaRPr lang="en-US" sz="4100" dirty="0">
              <a:solidFill>
                <a:srgbClr val="000000"/>
              </a:solidFill>
            </a:endParaRPr>
          </a:p>
          <a:p>
            <a:pPr indent="-457200">
              <a:buFont typeface="Arial"/>
              <a:buChar char="•"/>
            </a:pPr>
            <a:r>
              <a:rPr lang="en-US" sz="4100" dirty="0">
                <a:solidFill>
                  <a:srgbClr val="000000"/>
                </a:solidFill>
              </a:rPr>
              <a:t>During Reading</a:t>
            </a:r>
          </a:p>
          <a:p>
            <a:endParaRPr lang="en-US" sz="4100" dirty="0">
              <a:solidFill>
                <a:srgbClr val="000000"/>
              </a:solidFill>
            </a:endParaRPr>
          </a:p>
          <a:p>
            <a:endParaRPr lang="en-US" sz="4100" dirty="0">
              <a:solidFill>
                <a:srgbClr val="000000"/>
              </a:solidFill>
            </a:endParaRPr>
          </a:p>
          <a:p>
            <a:pPr marL="114300" indent="0">
              <a:buNone/>
            </a:pPr>
            <a:endParaRPr lang="en-US" sz="4100" dirty="0" smtClean="0">
              <a:solidFill>
                <a:srgbClr val="000000"/>
              </a:solidFill>
            </a:endParaRPr>
          </a:p>
          <a:p>
            <a:pPr marL="114300" indent="0">
              <a:buNone/>
            </a:pPr>
            <a:endParaRPr lang="en-US" sz="4100" dirty="0">
              <a:solidFill>
                <a:srgbClr val="000000"/>
              </a:solidFill>
            </a:endParaRPr>
          </a:p>
          <a:p>
            <a:endParaRPr lang="en-US" sz="4100" dirty="0">
              <a:solidFill>
                <a:srgbClr val="000000"/>
              </a:solidFill>
            </a:endParaRPr>
          </a:p>
          <a:p>
            <a:endParaRPr lang="en-US" sz="4100" dirty="0">
              <a:solidFill>
                <a:srgbClr val="000000"/>
              </a:solidFill>
            </a:endParaRPr>
          </a:p>
          <a:p>
            <a:endParaRPr lang="en-US" sz="4100" dirty="0">
              <a:solidFill>
                <a:srgbClr val="000000"/>
              </a:solidFill>
            </a:endParaRPr>
          </a:p>
          <a:p>
            <a:pPr indent="-457200">
              <a:buFont typeface="Arial"/>
              <a:buChar char="•"/>
            </a:pPr>
            <a:r>
              <a:rPr lang="en-US" sz="4100" dirty="0">
                <a:solidFill>
                  <a:srgbClr val="000000"/>
                </a:solidFill>
              </a:rPr>
              <a:t>After Reading</a:t>
            </a:r>
          </a:p>
          <a:p>
            <a:pPr marL="114300" indent="0">
              <a:buNone/>
            </a:pPr>
            <a:endParaRPr lang="en-US" dirty="0"/>
          </a:p>
        </p:txBody>
      </p:sp>
      <p:pic>
        <p:nvPicPr>
          <p:cNvPr id="4" name="Picture 3" descr="Screen Shot 2018-01-10 at 1.21.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9020" y="1"/>
            <a:ext cx="3968750" cy="5143500"/>
          </a:xfrm>
          <a:prstGeom prst="rect">
            <a:avLst/>
          </a:prstGeom>
        </p:spPr>
      </p:pic>
    </p:spTree>
    <p:extLst>
      <p:ext uri="{BB962C8B-B14F-4D97-AF65-F5344CB8AC3E}">
        <p14:creationId xmlns:p14="http://schemas.microsoft.com/office/powerpoint/2010/main" val="375732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00" y="92066"/>
            <a:ext cx="3474358" cy="779180"/>
          </a:xfrm>
        </p:spPr>
        <p:txBody>
          <a:bodyPr>
            <a:normAutofit/>
          </a:bodyPr>
          <a:lstStyle/>
          <a:p>
            <a:r>
              <a:rPr lang="en-US" dirty="0" smtClean="0">
                <a:solidFill>
                  <a:srgbClr val="000000"/>
                </a:solidFill>
              </a:rPr>
              <a:t>Scoring</a:t>
            </a:r>
            <a:endParaRPr lang="en-US" dirty="0">
              <a:solidFill>
                <a:srgbClr val="000000"/>
              </a:solidFill>
            </a:endParaRPr>
          </a:p>
        </p:txBody>
      </p:sp>
      <p:sp>
        <p:nvSpPr>
          <p:cNvPr id="3" name="Text Placeholder 2"/>
          <p:cNvSpPr>
            <a:spLocks noGrp="1"/>
          </p:cNvSpPr>
          <p:nvPr>
            <p:ph type="body" idx="1"/>
          </p:nvPr>
        </p:nvSpPr>
        <p:spPr>
          <a:xfrm>
            <a:off x="387900" y="1489824"/>
            <a:ext cx="2792165" cy="3538210"/>
          </a:xfrm>
        </p:spPr>
        <p:txBody>
          <a:bodyPr>
            <a:normAutofit/>
          </a:bodyPr>
          <a:lstStyle/>
          <a:p>
            <a:pPr marL="571500" indent="-571500">
              <a:buAutoNum type="romanUcPeriod"/>
            </a:pPr>
            <a:r>
              <a:rPr lang="en-US" dirty="0">
                <a:solidFill>
                  <a:srgbClr val="000000"/>
                </a:solidFill>
              </a:rPr>
              <a:t>Key Words &amp; </a:t>
            </a:r>
            <a:r>
              <a:rPr lang="en-US" dirty="0" smtClean="0">
                <a:solidFill>
                  <a:srgbClr val="000000"/>
                </a:solidFill>
              </a:rPr>
              <a:t>Phrases</a:t>
            </a:r>
            <a:endParaRPr lang="en-US" dirty="0">
              <a:solidFill>
                <a:srgbClr val="000000"/>
              </a:solidFill>
            </a:endParaRPr>
          </a:p>
          <a:p>
            <a:endParaRPr lang="en-US" dirty="0">
              <a:solidFill>
                <a:srgbClr val="000000"/>
              </a:solidFill>
            </a:endParaRPr>
          </a:p>
          <a:p>
            <a:endParaRPr lang="en-US" dirty="0">
              <a:solidFill>
                <a:srgbClr val="000000"/>
              </a:solidFill>
            </a:endParaRPr>
          </a:p>
          <a:p>
            <a:pPr marL="571500" indent="-571500">
              <a:buAutoNum type="romanUcPeriod" startAt="2"/>
            </a:pPr>
            <a:r>
              <a:rPr lang="en-US" dirty="0">
                <a:solidFill>
                  <a:srgbClr val="000000"/>
                </a:solidFill>
              </a:rPr>
              <a:t>Big Idea </a:t>
            </a:r>
            <a:r>
              <a:rPr lang="en-US" dirty="0" smtClean="0">
                <a:solidFill>
                  <a:srgbClr val="000000"/>
                </a:solidFill>
              </a:rPr>
              <a:t>Topic, </a:t>
            </a:r>
            <a:r>
              <a:rPr lang="en-US" dirty="0">
                <a:solidFill>
                  <a:srgbClr val="000000"/>
                </a:solidFill>
              </a:rPr>
              <a:t>Main Idea Sentences</a:t>
            </a:r>
          </a:p>
          <a:p>
            <a:endParaRPr lang="en-US" dirty="0">
              <a:solidFill>
                <a:srgbClr val="000000"/>
              </a:solidFill>
            </a:endParaRPr>
          </a:p>
          <a:p>
            <a:endParaRPr lang="en-US" dirty="0">
              <a:solidFill>
                <a:srgbClr val="000000"/>
              </a:solidFill>
            </a:endParaRPr>
          </a:p>
          <a:p>
            <a:pPr marL="571500" indent="-571500">
              <a:buAutoNum type="romanUcPeriod" startAt="2"/>
            </a:pPr>
            <a:r>
              <a:rPr lang="en-US" dirty="0">
                <a:solidFill>
                  <a:srgbClr val="000000"/>
                </a:solidFill>
              </a:rPr>
              <a:t>Summary Score Total</a:t>
            </a:r>
          </a:p>
          <a:p>
            <a:pPr marL="114300" indent="0">
              <a:buNone/>
            </a:pPr>
            <a:endParaRPr lang="en-US" dirty="0"/>
          </a:p>
        </p:txBody>
      </p:sp>
      <p:pic>
        <p:nvPicPr>
          <p:cNvPr id="4" name="Picture 3" descr="Screen Shot 2018-01-10 at 1.29.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5429" y="92067"/>
            <a:ext cx="4990499" cy="5009264"/>
          </a:xfrm>
          <a:prstGeom prst="rect">
            <a:avLst/>
          </a:prstGeom>
        </p:spPr>
      </p:pic>
    </p:spTree>
    <p:extLst>
      <p:ext uri="{BB962C8B-B14F-4D97-AF65-F5344CB8AC3E}">
        <p14:creationId xmlns:p14="http://schemas.microsoft.com/office/powerpoint/2010/main" val="2707645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00"/>
                </a:solidFill>
              </a:rPr>
              <a:t>Self-Efficacy Measure</a:t>
            </a:r>
            <a:endParaRPr lang="en-US" dirty="0">
              <a:solidFill>
                <a:srgbClr val="000000"/>
              </a:solidFill>
            </a:endParaRPr>
          </a:p>
        </p:txBody>
      </p:sp>
      <p:sp>
        <p:nvSpPr>
          <p:cNvPr id="3" name="Text Placeholder 2"/>
          <p:cNvSpPr>
            <a:spLocks noGrp="1"/>
          </p:cNvSpPr>
          <p:nvPr>
            <p:ph type="body" idx="1"/>
          </p:nvPr>
        </p:nvSpPr>
        <p:spPr/>
        <p:txBody>
          <a:bodyPr>
            <a:normAutofit lnSpcReduction="10000"/>
          </a:bodyPr>
          <a:lstStyle/>
          <a:p>
            <a:r>
              <a:rPr lang="en-US" sz="2800" dirty="0">
                <a:solidFill>
                  <a:srgbClr val="000000"/>
                </a:solidFill>
              </a:rPr>
              <a:t>Participants rated their confidence levels in performing certain reading tasks (i.e., How confident are you in your ability to summarize a reading passage?)  </a:t>
            </a:r>
          </a:p>
          <a:p>
            <a:pPr lvl="1"/>
            <a:r>
              <a:rPr lang="en-US" dirty="0">
                <a:solidFill>
                  <a:srgbClr val="000000"/>
                </a:solidFill>
              </a:rPr>
              <a:t>Pretest / Posttest</a:t>
            </a:r>
          </a:p>
          <a:p>
            <a:pPr lvl="1"/>
            <a:r>
              <a:rPr lang="en-US" dirty="0">
                <a:solidFill>
                  <a:srgbClr val="000000"/>
                </a:solidFill>
              </a:rPr>
              <a:t>Provided information about the perceived level of mastery (Bandura, 2006).</a:t>
            </a:r>
          </a:p>
          <a:p>
            <a:pPr marL="114300" indent="0">
              <a:buNone/>
            </a:pPr>
            <a:endParaRPr lang="en-US" dirty="0"/>
          </a:p>
        </p:txBody>
      </p:sp>
    </p:spTree>
    <p:extLst>
      <p:ext uri="{BB962C8B-B14F-4D97-AF65-F5344CB8AC3E}">
        <p14:creationId xmlns:p14="http://schemas.microsoft.com/office/powerpoint/2010/main" val="519566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984" y="27651"/>
            <a:ext cx="6528055" cy="686100"/>
          </a:xfrm>
        </p:spPr>
        <p:txBody>
          <a:bodyPr>
            <a:normAutofit fontScale="90000"/>
          </a:bodyPr>
          <a:lstStyle/>
          <a:p>
            <a:r>
              <a:rPr lang="en-US" b="1" dirty="0">
                <a:solidFill>
                  <a:srgbClr val="000000"/>
                </a:solidFill>
              </a:rPr>
              <a:t>Independent Variable</a:t>
            </a:r>
            <a:endParaRPr lang="en-US" dirty="0">
              <a:solidFill>
                <a:srgbClr val="000000"/>
              </a:solidFill>
            </a:endParaRPr>
          </a:p>
        </p:txBody>
      </p:sp>
      <p:sp>
        <p:nvSpPr>
          <p:cNvPr id="3" name="Text Placeholder 2"/>
          <p:cNvSpPr>
            <a:spLocks noGrp="1"/>
          </p:cNvSpPr>
          <p:nvPr>
            <p:ph type="body" idx="1"/>
          </p:nvPr>
        </p:nvSpPr>
        <p:spPr>
          <a:xfrm>
            <a:off x="0" y="692016"/>
            <a:ext cx="9144000" cy="4357012"/>
          </a:xfrm>
        </p:spPr>
        <p:txBody>
          <a:bodyPr>
            <a:normAutofit fontScale="92500" lnSpcReduction="10000"/>
          </a:bodyPr>
          <a:lstStyle/>
          <a:p>
            <a:pPr marL="0" indent="0">
              <a:buNone/>
            </a:pPr>
            <a:r>
              <a:rPr lang="en-US" sz="2800" dirty="0">
                <a:solidFill>
                  <a:srgbClr val="000000"/>
                </a:solidFill>
              </a:rPr>
              <a:t>Explicit main idea and summarization instruction aimed to improve reading comprehension of expository text</a:t>
            </a:r>
          </a:p>
          <a:p>
            <a:r>
              <a:rPr lang="en-US" sz="2800" dirty="0">
                <a:solidFill>
                  <a:srgbClr val="000000"/>
                </a:solidFill>
              </a:rPr>
              <a:t>Before Reading</a:t>
            </a:r>
          </a:p>
          <a:p>
            <a:pPr lvl="1"/>
            <a:r>
              <a:rPr lang="en-US" dirty="0">
                <a:solidFill>
                  <a:srgbClr val="000000"/>
                </a:solidFill>
              </a:rPr>
              <a:t>Purpose, importance, terminology, </a:t>
            </a:r>
          </a:p>
          <a:p>
            <a:pPr lvl="1"/>
            <a:r>
              <a:rPr lang="en-US" dirty="0">
                <a:solidFill>
                  <a:srgbClr val="000000"/>
                </a:solidFill>
              </a:rPr>
              <a:t>Identify the Big Idea Topic</a:t>
            </a:r>
          </a:p>
          <a:p>
            <a:r>
              <a:rPr lang="en-US" sz="2800" dirty="0">
                <a:solidFill>
                  <a:srgbClr val="000000"/>
                </a:solidFill>
              </a:rPr>
              <a:t>During Reading</a:t>
            </a:r>
          </a:p>
          <a:p>
            <a:pPr lvl="1"/>
            <a:r>
              <a:rPr lang="en-US" dirty="0">
                <a:solidFill>
                  <a:srgbClr val="000000"/>
                </a:solidFill>
              </a:rPr>
              <a:t>Identify key words and phrases</a:t>
            </a:r>
          </a:p>
          <a:p>
            <a:pPr lvl="1"/>
            <a:r>
              <a:rPr lang="en-US" dirty="0">
                <a:solidFill>
                  <a:srgbClr val="000000"/>
                </a:solidFill>
              </a:rPr>
              <a:t>Locate or generate main idea sentences</a:t>
            </a:r>
          </a:p>
          <a:p>
            <a:r>
              <a:rPr lang="en-US" sz="2800" dirty="0">
                <a:solidFill>
                  <a:srgbClr val="000000"/>
                </a:solidFill>
              </a:rPr>
              <a:t>After Reading</a:t>
            </a:r>
          </a:p>
          <a:p>
            <a:pPr lvl="1"/>
            <a:r>
              <a:rPr lang="en-US" dirty="0">
                <a:solidFill>
                  <a:srgbClr val="000000"/>
                </a:solidFill>
              </a:rPr>
              <a:t>Orally summarize the passage</a:t>
            </a:r>
          </a:p>
          <a:p>
            <a:pPr marL="114300" indent="0">
              <a:buNone/>
            </a:pPr>
            <a:endParaRPr lang="en-US" dirty="0"/>
          </a:p>
        </p:txBody>
      </p:sp>
    </p:spTree>
    <p:extLst>
      <p:ext uri="{BB962C8B-B14F-4D97-AF65-F5344CB8AC3E}">
        <p14:creationId xmlns:p14="http://schemas.microsoft.com/office/powerpoint/2010/main" val="3572456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00"/>
                </a:solidFill>
              </a:rPr>
              <a:t>Fidelity of Implementation</a:t>
            </a:r>
            <a:endParaRPr lang="en-US" dirty="0">
              <a:solidFill>
                <a:srgbClr val="000000"/>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511834495"/>
              </p:ext>
            </p:extLst>
          </p:nvPr>
        </p:nvGraphicFramePr>
        <p:xfrm>
          <a:off x="304800" y="1638300"/>
          <a:ext cx="8534401" cy="2727960"/>
        </p:xfrm>
        <a:graphic>
          <a:graphicData uri="http://schemas.openxmlformats.org/drawingml/2006/table">
            <a:tbl>
              <a:tblPr firstRow="1" bandRow="1">
                <a:tableStyleId>{5C22544A-7EE6-4342-B048-85BDC9FD1C3A}</a:tableStyleId>
              </a:tblPr>
              <a:tblGrid>
                <a:gridCol w="1981200"/>
                <a:gridCol w="1828800"/>
                <a:gridCol w="2362200"/>
                <a:gridCol w="2362201"/>
              </a:tblGrid>
              <a:tr h="899160">
                <a:tc>
                  <a:txBody>
                    <a:bodyPr/>
                    <a:lstStyle/>
                    <a:p>
                      <a:r>
                        <a:rPr lang="en-US" sz="2400" dirty="0" smtClean="0"/>
                        <a:t>Participant</a:t>
                      </a:r>
                      <a:endParaRPr lang="en-US" sz="2400" dirty="0"/>
                    </a:p>
                  </a:txBody>
                  <a:tcPr/>
                </a:tc>
                <a:tc>
                  <a:txBody>
                    <a:bodyPr/>
                    <a:lstStyle/>
                    <a:p>
                      <a:r>
                        <a:rPr lang="en-US" sz="2400" dirty="0" smtClean="0"/>
                        <a:t>Date</a:t>
                      </a:r>
                      <a:endParaRPr lang="en-US" sz="2400" dirty="0"/>
                    </a:p>
                  </a:txBody>
                  <a:tcPr/>
                </a:tc>
                <a:tc>
                  <a:txBody>
                    <a:bodyPr/>
                    <a:lstStyle/>
                    <a:p>
                      <a:r>
                        <a:rPr lang="en-US" sz="2000" dirty="0" smtClean="0"/>
                        <a:t>Instructional Sequence Score</a:t>
                      </a:r>
                      <a:endParaRPr lang="en-US" sz="2000" dirty="0"/>
                    </a:p>
                  </a:txBody>
                  <a:tcPr/>
                </a:tc>
                <a:tc>
                  <a:txBody>
                    <a:bodyPr/>
                    <a:lstStyle/>
                    <a:p>
                      <a:r>
                        <a:rPr lang="en-US" sz="2000" dirty="0" smtClean="0"/>
                        <a:t>Implementation Quality Score</a:t>
                      </a:r>
                      <a:endParaRPr lang="en-US" sz="2000" dirty="0"/>
                    </a:p>
                  </a:txBody>
                  <a:tcPr/>
                </a:tc>
              </a:tr>
              <a:tr h="370840">
                <a:tc>
                  <a:txBody>
                    <a:bodyPr/>
                    <a:lstStyle/>
                    <a:p>
                      <a:r>
                        <a:rPr lang="en-US" sz="2400" dirty="0" smtClean="0"/>
                        <a:t>Kenny</a:t>
                      </a:r>
                      <a:endParaRPr lang="en-US" sz="2400" dirty="0"/>
                    </a:p>
                  </a:txBody>
                  <a:tcPr/>
                </a:tc>
                <a:tc>
                  <a:txBody>
                    <a:bodyPr/>
                    <a:lstStyle/>
                    <a:p>
                      <a:r>
                        <a:rPr lang="en-US" sz="2400" dirty="0" smtClean="0"/>
                        <a:t>12/6/2017</a:t>
                      </a:r>
                      <a:endParaRPr lang="en-US" sz="2400" dirty="0"/>
                    </a:p>
                  </a:txBody>
                  <a:tcPr/>
                </a:tc>
                <a:tc>
                  <a:txBody>
                    <a:bodyPr/>
                    <a:lstStyle/>
                    <a:p>
                      <a:r>
                        <a:rPr lang="en-US" sz="2400" dirty="0" smtClean="0"/>
                        <a:t>90%</a:t>
                      </a:r>
                      <a:endParaRPr lang="en-US" sz="2400" dirty="0"/>
                    </a:p>
                  </a:txBody>
                  <a:tcPr/>
                </a:tc>
                <a:tc>
                  <a:txBody>
                    <a:bodyPr/>
                    <a:lstStyle/>
                    <a:p>
                      <a:r>
                        <a:rPr lang="en-US" sz="2400" dirty="0" smtClean="0"/>
                        <a:t>100%</a:t>
                      </a:r>
                      <a:endParaRPr lang="en-US" sz="2400" dirty="0"/>
                    </a:p>
                  </a:txBody>
                  <a:tcPr/>
                </a:tc>
              </a:tr>
              <a:tr h="370840">
                <a:tc>
                  <a:txBody>
                    <a:bodyPr/>
                    <a:lstStyle/>
                    <a:p>
                      <a:r>
                        <a:rPr lang="en-US" sz="2400" dirty="0" smtClean="0"/>
                        <a:t>Andrew</a:t>
                      </a:r>
                      <a:endParaRPr lang="en-US" sz="2400" dirty="0"/>
                    </a:p>
                  </a:txBody>
                  <a:tcPr/>
                </a:tc>
                <a:tc>
                  <a:txBody>
                    <a:bodyPr/>
                    <a:lstStyle/>
                    <a:p>
                      <a:r>
                        <a:rPr lang="en-US" sz="2400" dirty="0" smtClean="0"/>
                        <a:t>1/18/2018</a:t>
                      </a:r>
                      <a:endParaRPr lang="en-US" sz="2400" dirty="0"/>
                    </a:p>
                  </a:txBody>
                  <a:tcPr/>
                </a:tc>
                <a:tc>
                  <a:txBody>
                    <a:bodyPr/>
                    <a:lstStyle/>
                    <a:p>
                      <a:r>
                        <a:rPr lang="en-US" sz="2400" dirty="0" smtClean="0"/>
                        <a:t>97%</a:t>
                      </a:r>
                      <a:endParaRPr lang="en-US" sz="2400" dirty="0"/>
                    </a:p>
                  </a:txBody>
                  <a:tcPr/>
                </a:tc>
                <a:tc>
                  <a:txBody>
                    <a:bodyPr/>
                    <a:lstStyle/>
                    <a:p>
                      <a:r>
                        <a:rPr lang="en-US" sz="2400" dirty="0" smtClean="0"/>
                        <a:t>89%</a:t>
                      </a:r>
                      <a:endParaRPr lang="en-US" sz="2400" dirty="0"/>
                    </a:p>
                  </a:txBody>
                  <a:tcPr/>
                </a:tc>
              </a:tr>
              <a:tr h="370840">
                <a:tc>
                  <a:txBody>
                    <a:bodyPr/>
                    <a:lstStyle/>
                    <a:p>
                      <a:r>
                        <a:rPr lang="en-US" sz="2400" dirty="0" err="1" smtClean="0"/>
                        <a:t>Airbender</a:t>
                      </a:r>
                      <a:endParaRPr lang="en-US" sz="2400" dirty="0"/>
                    </a:p>
                  </a:txBody>
                  <a:tcPr/>
                </a:tc>
                <a:tc>
                  <a:txBody>
                    <a:bodyPr/>
                    <a:lstStyle/>
                    <a:p>
                      <a:r>
                        <a:rPr lang="en-US" sz="2400" dirty="0" smtClean="0"/>
                        <a:t>2/22/2018</a:t>
                      </a:r>
                      <a:endParaRPr lang="en-US" sz="2400" dirty="0"/>
                    </a:p>
                  </a:txBody>
                  <a:tcPr/>
                </a:tc>
                <a:tc>
                  <a:txBody>
                    <a:bodyPr/>
                    <a:lstStyle/>
                    <a:p>
                      <a:r>
                        <a:rPr lang="en-US" sz="2400" dirty="0" smtClean="0"/>
                        <a:t>97%</a:t>
                      </a:r>
                      <a:endParaRPr lang="en-US" sz="2400" dirty="0"/>
                    </a:p>
                  </a:txBody>
                  <a:tcPr/>
                </a:tc>
                <a:tc>
                  <a:txBody>
                    <a:bodyPr/>
                    <a:lstStyle/>
                    <a:p>
                      <a:r>
                        <a:rPr lang="en-US" sz="2400" dirty="0" smtClean="0"/>
                        <a:t>100%</a:t>
                      </a:r>
                      <a:endParaRPr lang="en-US" sz="2400" dirty="0"/>
                    </a:p>
                  </a:txBody>
                  <a:tcPr/>
                </a:tc>
              </a:tr>
              <a:tr h="370840">
                <a:tc>
                  <a:txBody>
                    <a:bodyPr/>
                    <a:lstStyle/>
                    <a:p>
                      <a:r>
                        <a:rPr lang="en-US" sz="2400" dirty="0" smtClean="0"/>
                        <a:t>TOTAL</a:t>
                      </a:r>
                      <a:endParaRPr lang="en-US" sz="2400" dirty="0"/>
                    </a:p>
                  </a:txBody>
                  <a:tcPr/>
                </a:tc>
                <a:tc>
                  <a:txBody>
                    <a:bodyPr/>
                    <a:lstStyle/>
                    <a:p>
                      <a:endParaRPr lang="en-US" sz="2400" dirty="0"/>
                    </a:p>
                  </a:txBody>
                  <a:tcPr/>
                </a:tc>
                <a:tc>
                  <a:txBody>
                    <a:bodyPr/>
                    <a:lstStyle/>
                    <a:p>
                      <a:r>
                        <a:rPr lang="en-US" sz="2400" dirty="0" smtClean="0"/>
                        <a:t>95%</a:t>
                      </a:r>
                      <a:endParaRPr lang="en-US" sz="2400" dirty="0"/>
                    </a:p>
                  </a:txBody>
                  <a:tcPr/>
                </a:tc>
                <a:tc>
                  <a:txBody>
                    <a:bodyPr/>
                    <a:lstStyle/>
                    <a:p>
                      <a:r>
                        <a:rPr lang="en-US" sz="2400" dirty="0" smtClean="0"/>
                        <a:t>96%</a:t>
                      </a:r>
                      <a:endParaRPr lang="en-US" sz="2400" dirty="0"/>
                    </a:p>
                  </a:txBody>
                  <a:tcPr/>
                </a:tc>
              </a:tr>
            </a:tbl>
          </a:graphicData>
        </a:graphic>
      </p:graphicFrame>
    </p:spTree>
    <p:extLst>
      <p:ext uri="{BB962C8B-B14F-4D97-AF65-F5344CB8AC3E}">
        <p14:creationId xmlns:p14="http://schemas.microsoft.com/office/powerpoint/2010/main" val="3196965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8846" y="597826"/>
            <a:ext cx="3827254" cy="2978742"/>
          </a:xfrm>
        </p:spPr>
        <p:txBody>
          <a:bodyPr>
            <a:normAutofit/>
          </a:bodyPr>
          <a:lstStyle/>
          <a:p>
            <a:r>
              <a:rPr lang="en-US" b="1" dirty="0">
                <a:solidFill>
                  <a:srgbClr val="000000"/>
                </a:solidFill>
              </a:rPr>
              <a:t>Oral Summary Measure: </a:t>
            </a:r>
            <a:br>
              <a:rPr lang="en-US" b="1" dirty="0">
                <a:solidFill>
                  <a:srgbClr val="000000"/>
                </a:solidFill>
              </a:rPr>
            </a:br>
            <a:r>
              <a:rPr lang="en-US" b="1" dirty="0">
                <a:solidFill>
                  <a:srgbClr val="000000"/>
                </a:solidFill>
              </a:rPr>
              <a:t>Kenny, Andrew, &amp; </a:t>
            </a:r>
            <a:r>
              <a:rPr lang="en-US" b="1" dirty="0" err="1">
                <a:solidFill>
                  <a:srgbClr val="000000"/>
                </a:solidFill>
              </a:rPr>
              <a:t>Airbender</a:t>
            </a:r>
            <a:endParaRPr lang="en-US" b="1" dirty="0">
              <a:solidFill>
                <a:srgbClr val="000000"/>
              </a:solidFill>
            </a:endParaRPr>
          </a:p>
        </p:txBody>
      </p:sp>
      <p:pic>
        <p:nvPicPr>
          <p:cNvPr id="4" name="Picture 3" descr="MBL_OS_04252018.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0"/>
            <a:ext cx="3509774" cy="5143500"/>
          </a:xfrm>
          <a:prstGeom prst="rect">
            <a:avLst/>
          </a:prstGeom>
          <a:solidFill>
            <a:srgbClr val="FFFFFF"/>
          </a:solidFill>
        </p:spPr>
      </p:pic>
    </p:spTree>
    <p:extLst>
      <p:ext uri="{BB962C8B-B14F-4D97-AF65-F5344CB8AC3E}">
        <p14:creationId xmlns:p14="http://schemas.microsoft.com/office/powerpoint/2010/main" val="406652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4" y="1017228"/>
            <a:ext cx="3827254" cy="2978742"/>
          </a:xfrm>
        </p:spPr>
        <p:txBody>
          <a:bodyPr>
            <a:normAutofit/>
          </a:bodyPr>
          <a:lstStyle/>
          <a:p>
            <a:r>
              <a:rPr lang="en-US" b="1" dirty="0" smtClean="0">
                <a:solidFill>
                  <a:srgbClr val="000000"/>
                </a:solidFill>
              </a:rPr>
              <a:t>Summarization Guide: </a:t>
            </a:r>
            <a:r>
              <a:rPr lang="en-US" b="1" dirty="0">
                <a:solidFill>
                  <a:srgbClr val="000000"/>
                </a:solidFill>
              </a:rPr>
              <a:t/>
            </a:r>
            <a:br>
              <a:rPr lang="en-US" b="1" dirty="0">
                <a:solidFill>
                  <a:srgbClr val="000000"/>
                </a:solidFill>
              </a:rPr>
            </a:br>
            <a:r>
              <a:rPr lang="en-US" b="1" dirty="0">
                <a:solidFill>
                  <a:srgbClr val="000000"/>
                </a:solidFill>
              </a:rPr>
              <a:t>Kenny, Andrew, &amp; </a:t>
            </a:r>
            <a:r>
              <a:rPr lang="en-US" b="1" dirty="0" err="1">
                <a:solidFill>
                  <a:srgbClr val="000000"/>
                </a:solidFill>
              </a:rPr>
              <a:t>Airbender</a:t>
            </a:r>
            <a:endParaRPr lang="en-US" b="1" dirty="0">
              <a:solidFill>
                <a:srgbClr val="000000"/>
              </a:solidFill>
            </a:endParaRPr>
          </a:p>
        </p:txBody>
      </p:sp>
      <p:pic>
        <p:nvPicPr>
          <p:cNvPr id="5" name="Picture 4" descr="MBL S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790" y="0"/>
            <a:ext cx="3973767" cy="5143500"/>
          </a:xfrm>
          <a:prstGeom prst="rect">
            <a:avLst/>
          </a:prstGeom>
          <a:solidFill>
            <a:srgbClr val="FFFFFF"/>
          </a:solidFill>
        </p:spPr>
      </p:pic>
    </p:spTree>
    <p:extLst>
      <p:ext uri="{BB962C8B-B14F-4D97-AF65-F5344CB8AC3E}">
        <p14:creationId xmlns:p14="http://schemas.microsoft.com/office/powerpoint/2010/main" val="3790408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00" y="114975"/>
            <a:ext cx="8368200" cy="686100"/>
          </a:xfrm>
        </p:spPr>
        <p:txBody>
          <a:bodyPr>
            <a:normAutofit fontScale="90000"/>
          </a:bodyPr>
          <a:lstStyle/>
          <a:p>
            <a:r>
              <a:rPr lang="en-US" dirty="0">
                <a:solidFill>
                  <a:srgbClr val="000000"/>
                </a:solidFill>
              </a:rPr>
              <a:t>Tau-</a:t>
            </a:r>
            <a:r>
              <a:rPr lang="en-US" i="1" dirty="0">
                <a:solidFill>
                  <a:srgbClr val="000000"/>
                </a:solidFill>
              </a:rPr>
              <a:t>U</a:t>
            </a:r>
            <a:r>
              <a:rPr lang="en-US" dirty="0">
                <a:solidFill>
                  <a:srgbClr val="000000"/>
                </a:solidFill>
              </a:rPr>
              <a:t>: Estimated Effect Sizes</a:t>
            </a:r>
          </a:p>
        </p:txBody>
      </p:sp>
      <p:graphicFrame>
        <p:nvGraphicFramePr>
          <p:cNvPr id="4" name="Content Placeholder 4"/>
          <p:cNvGraphicFramePr>
            <a:graphicFrameLocks noGrp="1"/>
          </p:cNvGraphicFramePr>
          <p:nvPr>
            <p:ph idx="4294967295"/>
            <p:extLst>
              <p:ext uri="{D42A27DB-BD31-4B8C-83A1-F6EECF244321}">
                <p14:modId xmlns:p14="http://schemas.microsoft.com/office/powerpoint/2010/main" val="3526828856"/>
              </p:ext>
            </p:extLst>
          </p:nvPr>
        </p:nvGraphicFramePr>
        <p:xfrm>
          <a:off x="0" y="943693"/>
          <a:ext cx="9093199" cy="3107916"/>
        </p:xfrm>
        <a:graphic>
          <a:graphicData uri="http://schemas.openxmlformats.org/drawingml/2006/table">
            <a:tbl>
              <a:tblPr firstRow="1" bandRow="1">
                <a:tableStyleId>{72833802-FEF1-4C79-8D5D-14CF1EAF98D9}</a:tableStyleId>
              </a:tblPr>
              <a:tblGrid>
                <a:gridCol w="1556861"/>
                <a:gridCol w="943770"/>
                <a:gridCol w="2045970"/>
                <a:gridCol w="2045970"/>
                <a:gridCol w="1140523"/>
                <a:gridCol w="1360105"/>
              </a:tblGrid>
              <a:tr h="1007606">
                <a:tc>
                  <a:txBody>
                    <a:bodyPr/>
                    <a:lstStyle/>
                    <a:p>
                      <a:pPr algn="ctr"/>
                      <a:r>
                        <a:rPr lang="en-US" sz="2200" b="0" dirty="0" smtClean="0"/>
                        <a:t>Part</a:t>
                      </a:r>
                      <a:endParaRPr lang="en-US" sz="2200" b="0" dirty="0"/>
                    </a:p>
                  </a:txBody>
                  <a:tcPr anchor="ctr"/>
                </a:tc>
                <a:tc>
                  <a:txBody>
                    <a:bodyPr/>
                    <a:lstStyle/>
                    <a:p>
                      <a:pPr algn="ctr"/>
                      <a:r>
                        <a:rPr lang="en-US" sz="2200" b="0" dirty="0" smtClean="0"/>
                        <a:t>Tau-</a:t>
                      </a:r>
                      <a:r>
                        <a:rPr lang="en-US" sz="2200" b="0" i="1" dirty="0" smtClean="0"/>
                        <a:t>U</a:t>
                      </a:r>
                      <a:endParaRPr lang="en-US" sz="2200" b="0" i="1" dirty="0"/>
                    </a:p>
                  </a:txBody>
                  <a:tcPr anchor="ctr"/>
                </a:tc>
                <a:tc>
                  <a:txBody>
                    <a:bodyPr/>
                    <a:lstStyle/>
                    <a:p>
                      <a:pPr algn="ctr"/>
                      <a:r>
                        <a:rPr lang="en-US" sz="2200" b="0" dirty="0" smtClean="0"/>
                        <a:t>BSL M (SD)</a:t>
                      </a:r>
                      <a:endParaRPr lang="en-US" sz="2200" b="0" dirty="0"/>
                    </a:p>
                  </a:txBody>
                  <a:tcPr anchor="ctr"/>
                </a:tc>
                <a:tc>
                  <a:txBody>
                    <a:bodyPr/>
                    <a:lstStyle/>
                    <a:p>
                      <a:pPr algn="ctr"/>
                      <a:r>
                        <a:rPr lang="en-US" sz="2200" b="0" dirty="0" err="1" smtClean="0"/>
                        <a:t>Tx</a:t>
                      </a:r>
                      <a:r>
                        <a:rPr lang="en-US" sz="2200" b="0" dirty="0" smtClean="0"/>
                        <a:t> M (SD)</a:t>
                      </a:r>
                      <a:endParaRPr lang="en-US" sz="2200" b="0" dirty="0"/>
                    </a:p>
                  </a:txBody>
                  <a:tcPr anchor="ctr"/>
                </a:tc>
                <a:tc>
                  <a:txBody>
                    <a:bodyPr/>
                    <a:lstStyle/>
                    <a:p>
                      <a:pPr algn="ctr"/>
                      <a:r>
                        <a:rPr lang="en-US" sz="2200" b="0" dirty="0" smtClean="0"/>
                        <a:t>P-Value</a:t>
                      </a:r>
                      <a:endParaRPr lang="en-US" sz="2200" b="0" dirty="0"/>
                    </a:p>
                  </a:txBody>
                  <a:tcPr anchor="ctr"/>
                </a:tc>
                <a:tc>
                  <a:txBody>
                    <a:bodyPr/>
                    <a:lstStyle/>
                    <a:p>
                      <a:pPr algn="ctr"/>
                      <a:r>
                        <a:rPr lang="en-US" sz="2200" b="0" dirty="0" smtClean="0"/>
                        <a:t>90%</a:t>
                      </a:r>
                      <a:r>
                        <a:rPr lang="en-US" sz="2200" b="0" baseline="0" dirty="0" smtClean="0"/>
                        <a:t> CI</a:t>
                      </a:r>
                      <a:endParaRPr lang="en-US" sz="2200" b="0" dirty="0"/>
                    </a:p>
                  </a:txBody>
                  <a:tcPr anchor="ctr"/>
                </a:tc>
              </a:tr>
              <a:tr h="542287">
                <a:tc>
                  <a:txBody>
                    <a:bodyPr/>
                    <a:lstStyle/>
                    <a:p>
                      <a:r>
                        <a:rPr lang="en-US" sz="2200" dirty="0" smtClean="0"/>
                        <a:t>Kenny</a:t>
                      </a:r>
                      <a:endParaRPr lang="en-US" sz="2200" dirty="0"/>
                    </a:p>
                  </a:txBody>
                  <a:tcPr/>
                </a:tc>
                <a:tc>
                  <a:txBody>
                    <a:bodyPr/>
                    <a:lstStyle/>
                    <a:p>
                      <a:r>
                        <a:rPr lang="en-US" sz="2400" dirty="0" smtClean="0"/>
                        <a:t>0.83</a:t>
                      </a:r>
                      <a:endParaRPr lang="en-US" sz="2400" dirty="0"/>
                    </a:p>
                  </a:txBody>
                  <a:tcPr/>
                </a:tc>
                <a:tc>
                  <a:txBody>
                    <a:bodyPr/>
                    <a:lstStyle/>
                    <a:p>
                      <a:r>
                        <a:rPr lang="en-US" sz="2400" dirty="0" smtClean="0"/>
                        <a:t>26.60 (12.32)</a:t>
                      </a:r>
                      <a:endParaRPr lang="en-US" sz="2400" dirty="0"/>
                    </a:p>
                  </a:txBody>
                  <a:tcPr/>
                </a:tc>
                <a:tc>
                  <a:txBody>
                    <a:bodyPr/>
                    <a:lstStyle/>
                    <a:p>
                      <a:r>
                        <a:rPr lang="en-US" sz="2400" dirty="0" smtClean="0"/>
                        <a:t>54.29 (12.88)</a:t>
                      </a:r>
                      <a:endParaRPr lang="en-US" sz="2400" dirty="0"/>
                    </a:p>
                  </a:txBody>
                  <a:tcPr/>
                </a:tc>
                <a:tc>
                  <a:txBody>
                    <a:bodyPr/>
                    <a:lstStyle/>
                    <a:p>
                      <a:r>
                        <a:rPr lang="en-US" sz="2400" dirty="0" smtClean="0"/>
                        <a:t>0.0185</a:t>
                      </a:r>
                      <a:endParaRPr lang="en-US" sz="2400" dirty="0"/>
                    </a:p>
                  </a:txBody>
                  <a:tcPr/>
                </a:tc>
                <a:tc>
                  <a:txBody>
                    <a:bodyPr/>
                    <a:lstStyle/>
                    <a:p>
                      <a:r>
                        <a:rPr lang="en-US" sz="2400" dirty="0" smtClean="0"/>
                        <a:t>[0.25, 1]</a:t>
                      </a:r>
                      <a:endParaRPr lang="en-US" sz="2400" dirty="0"/>
                    </a:p>
                  </a:txBody>
                  <a:tcPr/>
                </a:tc>
              </a:tr>
              <a:tr h="414391">
                <a:tc>
                  <a:txBody>
                    <a:bodyPr/>
                    <a:lstStyle/>
                    <a:p>
                      <a:r>
                        <a:rPr lang="en-US" sz="2200" dirty="0" smtClean="0"/>
                        <a:t>Andrew</a:t>
                      </a:r>
                      <a:endParaRPr lang="en-US" sz="2200" dirty="0"/>
                    </a:p>
                  </a:txBody>
                  <a:tcPr/>
                </a:tc>
                <a:tc>
                  <a:txBody>
                    <a:bodyPr/>
                    <a:lstStyle/>
                    <a:p>
                      <a:r>
                        <a:rPr lang="en-US" sz="2400" dirty="0" smtClean="0"/>
                        <a:t>0.90</a:t>
                      </a:r>
                      <a:endParaRPr lang="en-US" sz="2400" dirty="0"/>
                    </a:p>
                  </a:txBody>
                  <a:tcPr/>
                </a:tc>
                <a:tc>
                  <a:txBody>
                    <a:bodyPr/>
                    <a:lstStyle/>
                    <a:p>
                      <a:r>
                        <a:rPr lang="en-US" sz="2400" dirty="0" smtClean="0"/>
                        <a:t>23.67 (12.59)</a:t>
                      </a:r>
                      <a:endParaRPr lang="en-US" sz="2400" dirty="0"/>
                    </a:p>
                  </a:txBody>
                  <a:tcPr/>
                </a:tc>
                <a:tc>
                  <a:txBody>
                    <a:bodyPr/>
                    <a:lstStyle/>
                    <a:p>
                      <a:r>
                        <a:rPr lang="en-US" sz="2400" dirty="0" smtClean="0"/>
                        <a:t>47.57 (12.01)</a:t>
                      </a:r>
                      <a:endParaRPr lang="en-US" sz="2400" dirty="0"/>
                    </a:p>
                  </a:txBody>
                  <a:tcPr/>
                </a:tc>
                <a:tc>
                  <a:txBody>
                    <a:bodyPr/>
                    <a:lstStyle/>
                    <a:p>
                      <a:r>
                        <a:rPr lang="en-US" sz="2400" dirty="0" smtClean="0"/>
                        <a:t>0.0066</a:t>
                      </a:r>
                      <a:endParaRPr lang="en-US" sz="2400" dirty="0"/>
                    </a:p>
                  </a:txBody>
                  <a:tcPr/>
                </a:tc>
                <a:tc>
                  <a:txBody>
                    <a:bodyPr/>
                    <a:lstStyle/>
                    <a:p>
                      <a:r>
                        <a:rPr lang="en-US" sz="2400" dirty="0" smtClean="0"/>
                        <a:t>[0.36,</a:t>
                      </a:r>
                      <a:r>
                        <a:rPr lang="en-US" sz="2400" baseline="0" dirty="0" smtClean="0"/>
                        <a:t> 1]</a:t>
                      </a:r>
                      <a:endParaRPr lang="en-US" sz="2400" dirty="0"/>
                    </a:p>
                  </a:txBody>
                  <a:tcPr/>
                </a:tc>
              </a:tr>
              <a:tr h="444408">
                <a:tc>
                  <a:txBody>
                    <a:bodyPr/>
                    <a:lstStyle/>
                    <a:p>
                      <a:r>
                        <a:rPr lang="en-US" sz="2200" dirty="0" err="1" smtClean="0"/>
                        <a:t>Airbender</a:t>
                      </a:r>
                      <a:endParaRPr lang="en-US" sz="2200" dirty="0"/>
                    </a:p>
                  </a:txBody>
                  <a:tcPr/>
                </a:tc>
                <a:tc>
                  <a:txBody>
                    <a:bodyPr/>
                    <a:lstStyle/>
                    <a:p>
                      <a:r>
                        <a:rPr lang="en-US" sz="2400" dirty="0" smtClean="0"/>
                        <a:t>0.94</a:t>
                      </a:r>
                      <a:endParaRPr lang="en-US" sz="2400" dirty="0"/>
                    </a:p>
                  </a:txBody>
                  <a:tcPr/>
                </a:tc>
                <a:tc>
                  <a:txBody>
                    <a:bodyPr/>
                    <a:lstStyle/>
                    <a:p>
                      <a:r>
                        <a:rPr lang="en-US" sz="2400" dirty="0" smtClean="0"/>
                        <a:t>40.83 (9.65)</a:t>
                      </a:r>
                      <a:endParaRPr lang="en-US" sz="2400" dirty="0"/>
                    </a:p>
                  </a:txBody>
                  <a:tcPr/>
                </a:tc>
                <a:tc>
                  <a:txBody>
                    <a:bodyPr/>
                    <a:lstStyle/>
                    <a:p>
                      <a:r>
                        <a:rPr lang="en-US" sz="2400" dirty="0" smtClean="0"/>
                        <a:t>62.22 (6.52)</a:t>
                      </a:r>
                      <a:endParaRPr lang="en-US" sz="2400" dirty="0"/>
                    </a:p>
                  </a:txBody>
                  <a:tcPr/>
                </a:tc>
                <a:tc>
                  <a:txBody>
                    <a:bodyPr/>
                    <a:lstStyle/>
                    <a:p>
                      <a:r>
                        <a:rPr lang="en-US" sz="2400" dirty="0" smtClean="0"/>
                        <a:t>0.0027</a:t>
                      </a:r>
                      <a:endParaRPr lang="en-US" sz="2400" dirty="0"/>
                    </a:p>
                  </a:txBody>
                  <a:tcPr/>
                </a:tc>
                <a:tc>
                  <a:txBody>
                    <a:bodyPr/>
                    <a:lstStyle/>
                    <a:p>
                      <a:r>
                        <a:rPr lang="en-US" sz="2400" dirty="0" smtClean="0"/>
                        <a:t>[0.43,</a:t>
                      </a:r>
                      <a:r>
                        <a:rPr lang="en-US" sz="2400" baseline="0" dirty="0" smtClean="0"/>
                        <a:t> 1]</a:t>
                      </a:r>
                      <a:endParaRPr lang="en-US" sz="2400" dirty="0"/>
                    </a:p>
                  </a:txBody>
                  <a:tcPr/>
                </a:tc>
              </a:tr>
              <a:tr h="643623">
                <a:tc>
                  <a:txBody>
                    <a:bodyPr/>
                    <a:lstStyle/>
                    <a:p>
                      <a:r>
                        <a:rPr lang="en-US" sz="2200" dirty="0" smtClean="0"/>
                        <a:t>Combined</a:t>
                      </a:r>
                      <a:endParaRPr lang="en-US" sz="2200" dirty="0"/>
                    </a:p>
                  </a:txBody>
                  <a:tcPr/>
                </a:tc>
                <a:tc>
                  <a:txBody>
                    <a:bodyPr/>
                    <a:lstStyle/>
                    <a:p>
                      <a:r>
                        <a:rPr lang="en-US" sz="2400" dirty="0" smtClean="0"/>
                        <a:t>0.89</a:t>
                      </a:r>
                      <a:endParaRPr lang="en-US" sz="2400" dirty="0"/>
                    </a:p>
                  </a:txBody>
                  <a:tcPr/>
                </a:tc>
                <a:tc>
                  <a:txBody>
                    <a:bodyPr/>
                    <a:lstStyle/>
                    <a:p>
                      <a:r>
                        <a:rPr lang="en-US" sz="2400" dirty="0" smtClean="0"/>
                        <a:t>NA</a:t>
                      </a:r>
                      <a:endParaRPr lang="en-US" sz="2400" dirty="0"/>
                    </a:p>
                  </a:txBody>
                  <a:tcPr/>
                </a:tc>
                <a:tc>
                  <a:txBody>
                    <a:bodyPr/>
                    <a:lstStyle/>
                    <a:p>
                      <a:r>
                        <a:rPr lang="en-US" sz="2400" dirty="0" smtClean="0"/>
                        <a:t>NA</a:t>
                      </a:r>
                      <a:endParaRPr lang="en-US" sz="2400" dirty="0"/>
                    </a:p>
                  </a:txBody>
                  <a:tcPr/>
                </a:tc>
                <a:tc>
                  <a:txBody>
                    <a:bodyPr/>
                    <a:lstStyle/>
                    <a:p>
                      <a:r>
                        <a:rPr lang="en-US" sz="2400" dirty="0" smtClean="0"/>
                        <a:t>0</a:t>
                      </a:r>
                      <a:endParaRPr lang="en-US" sz="2400" dirty="0"/>
                    </a:p>
                  </a:txBody>
                  <a:tcPr/>
                </a:tc>
                <a:tc>
                  <a:txBody>
                    <a:bodyPr/>
                    <a:lstStyle/>
                    <a:p>
                      <a:r>
                        <a:rPr lang="en-US" sz="2400" dirty="0" smtClean="0"/>
                        <a:t>[0.38, 1]</a:t>
                      </a:r>
                      <a:endParaRPr lang="en-US" sz="2400" dirty="0"/>
                    </a:p>
                  </a:txBody>
                  <a:tcPr/>
                </a:tc>
              </a:tr>
            </a:tbl>
          </a:graphicData>
        </a:graphic>
      </p:graphicFrame>
      <p:sp>
        <p:nvSpPr>
          <p:cNvPr id="5" name="TextBox 4"/>
          <p:cNvSpPr txBox="1"/>
          <p:nvPr/>
        </p:nvSpPr>
        <p:spPr>
          <a:xfrm>
            <a:off x="574335" y="4431042"/>
            <a:ext cx="2956258" cy="523220"/>
          </a:xfrm>
          <a:prstGeom prst="rect">
            <a:avLst/>
          </a:prstGeom>
          <a:noFill/>
        </p:spPr>
        <p:txBody>
          <a:bodyPr wrap="square" rtlCol="0">
            <a:spAutoFit/>
          </a:bodyPr>
          <a:lstStyle/>
          <a:p>
            <a:r>
              <a:rPr lang="en-US" sz="2800" dirty="0" smtClean="0">
                <a:latin typeface="+mj-lt"/>
              </a:rPr>
              <a:t>Oral Summary</a:t>
            </a:r>
            <a:endParaRPr lang="en-US" sz="2800" dirty="0">
              <a:latin typeface="+mj-lt"/>
            </a:endParaRPr>
          </a:p>
        </p:txBody>
      </p:sp>
    </p:spTree>
    <p:extLst>
      <p:ext uri="{BB962C8B-B14F-4D97-AF65-F5344CB8AC3E}">
        <p14:creationId xmlns:p14="http://schemas.microsoft.com/office/powerpoint/2010/main" val="2022412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00" y="41286"/>
            <a:ext cx="8368200" cy="686100"/>
          </a:xfrm>
        </p:spPr>
        <p:txBody>
          <a:bodyPr>
            <a:normAutofit fontScale="90000"/>
          </a:bodyPr>
          <a:lstStyle/>
          <a:p>
            <a:r>
              <a:rPr lang="en-US" dirty="0">
                <a:solidFill>
                  <a:srgbClr val="000000"/>
                </a:solidFill>
              </a:rPr>
              <a:t>Tau-</a:t>
            </a:r>
            <a:r>
              <a:rPr lang="en-US" i="1" dirty="0">
                <a:solidFill>
                  <a:srgbClr val="000000"/>
                </a:solidFill>
              </a:rPr>
              <a:t>U</a:t>
            </a:r>
            <a:r>
              <a:rPr lang="en-US" dirty="0">
                <a:solidFill>
                  <a:srgbClr val="000000"/>
                </a:solidFill>
              </a:rPr>
              <a:t>: Estimated Effect </a:t>
            </a:r>
            <a:r>
              <a:rPr lang="en-US" dirty="0" smtClean="0">
                <a:solidFill>
                  <a:srgbClr val="000000"/>
                </a:solidFill>
              </a:rPr>
              <a:t>Sizes</a:t>
            </a:r>
            <a:endParaRPr lang="en-US" dirty="0">
              <a:solidFill>
                <a:srgbClr val="000000"/>
              </a:solidFill>
            </a:endParaRPr>
          </a:p>
        </p:txBody>
      </p:sp>
      <p:graphicFrame>
        <p:nvGraphicFramePr>
          <p:cNvPr id="4" name="Content Placeholder 4"/>
          <p:cNvGraphicFramePr>
            <a:graphicFrameLocks noGrp="1"/>
          </p:cNvGraphicFramePr>
          <p:nvPr>
            <p:ph idx="4294967295"/>
            <p:extLst>
              <p:ext uri="{D42A27DB-BD31-4B8C-83A1-F6EECF244321}">
                <p14:modId xmlns:p14="http://schemas.microsoft.com/office/powerpoint/2010/main" val="942998590"/>
              </p:ext>
            </p:extLst>
          </p:nvPr>
        </p:nvGraphicFramePr>
        <p:xfrm>
          <a:off x="0" y="998200"/>
          <a:ext cx="9093199" cy="3107916"/>
        </p:xfrm>
        <a:graphic>
          <a:graphicData uri="http://schemas.openxmlformats.org/drawingml/2006/table">
            <a:tbl>
              <a:tblPr firstRow="1" bandRow="1">
                <a:tableStyleId>{72833802-FEF1-4C79-8D5D-14CF1EAF98D9}</a:tableStyleId>
              </a:tblPr>
              <a:tblGrid>
                <a:gridCol w="1567104"/>
                <a:gridCol w="973038"/>
                <a:gridCol w="2006459"/>
                <a:gridCol w="2045970"/>
                <a:gridCol w="1120038"/>
                <a:gridCol w="1380590"/>
              </a:tblGrid>
              <a:tr h="1007606">
                <a:tc>
                  <a:txBody>
                    <a:bodyPr/>
                    <a:lstStyle/>
                    <a:p>
                      <a:pPr algn="ctr"/>
                      <a:r>
                        <a:rPr lang="en-US" sz="2200" b="0" dirty="0" smtClean="0"/>
                        <a:t>Part</a:t>
                      </a:r>
                      <a:endParaRPr lang="en-US" sz="2200" b="0" dirty="0"/>
                    </a:p>
                  </a:txBody>
                  <a:tcPr anchor="ctr"/>
                </a:tc>
                <a:tc>
                  <a:txBody>
                    <a:bodyPr/>
                    <a:lstStyle/>
                    <a:p>
                      <a:pPr algn="ctr"/>
                      <a:r>
                        <a:rPr lang="en-US" sz="2200" b="0" dirty="0" smtClean="0"/>
                        <a:t>Tau-</a:t>
                      </a:r>
                      <a:r>
                        <a:rPr lang="en-US" sz="2200" b="0" i="1" dirty="0" smtClean="0"/>
                        <a:t>U</a:t>
                      </a:r>
                      <a:endParaRPr lang="en-US" sz="2200" b="0" i="1" dirty="0"/>
                    </a:p>
                  </a:txBody>
                  <a:tcPr anchor="ctr"/>
                </a:tc>
                <a:tc>
                  <a:txBody>
                    <a:bodyPr/>
                    <a:lstStyle/>
                    <a:p>
                      <a:pPr algn="ctr"/>
                      <a:r>
                        <a:rPr lang="en-US" sz="2200" b="0" dirty="0" smtClean="0"/>
                        <a:t>BSL M (SD)</a:t>
                      </a:r>
                      <a:endParaRPr lang="en-US" sz="2200" b="0" dirty="0"/>
                    </a:p>
                  </a:txBody>
                  <a:tcPr anchor="ctr"/>
                </a:tc>
                <a:tc>
                  <a:txBody>
                    <a:bodyPr/>
                    <a:lstStyle/>
                    <a:p>
                      <a:pPr algn="ctr"/>
                      <a:r>
                        <a:rPr lang="en-US" sz="2200" b="0" dirty="0" err="1" smtClean="0"/>
                        <a:t>Tx</a:t>
                      </a:r>
                      <a:r>
                        <a:rPr lang="en-US" sz="2200" b="0" dirty="0" smtClean="0"/>
                        <a:t> M (SD)</a:t>
                      </a:r>
                      <a:endParaRPr lang="en-US" sz="2200" b="0" dirty="0"/>
                    </a:p>
                  </a:txBody>
                  <a:tcPr anchor="ctr"/>
                </a:tc>
                <a:tc>
                  <a:txBody>
                    <a:bodyPr/>
                    <a:lstStyle/>
                    <a:p>
                      <a:pPr algn="ctr"/>
                      <a:r>
                        <a:rPr lang="en-US" sz="2200" b="0" dirty="0" smtClean="0"/>
                        <a:t>P-Value</a:t>
                      </a:r>
                      <a:endParaRPr lang="en-US" sz="2200" b="0" dirty="0"/>
                    </a:p>
                  </a:txBody>
                  <a:tcPr anchor="ctr"/>
                </a:tc>
                <a:tc>
                  <a:txBody>
                    <a:bodyPr/>
                    <a:lstStyle/>
                    <a:p>
                      <a:pPr algn="ctr"/>
                      <a:r>
                        <a:rPr lang="en-US" sz="2200" b="0" dirty="0" smtClean="0"/>
                        <a:t>90%</a:t>
                      </a:r>
                      <a:r>
                        <a:rPr lang="en-US" sz="2200" b="0" baseline="0" dirty="0" smtClean="0"/>
                        <a:t> CI</a:t>
                      </a:r>
                      <a:endParaRPr lang="en-US" sz="2200" b="0" dirty="0"/>
                    </a:p>
                  </a:txBody>
                  <a:tcPr anchor="ctr"/>
                </a:tc>
              </a:tr>
              <a:tr h="542287">
                <a:tc>
                  <a:txBody>
                    <a:bodyPr/>
                    <a:lstStyle/>
                    <a:p>
                      <a:r>
                        <a:rPr lang="en-US" sz="2200" dirty="0" smtClean="0"/>
                        <a:t>Kenny</a:t>
                      </a:r>
                      <a:endParaRPr lang="en-US" sz="2200" dirty="0"/>
                    </a:p>
                  </a:txBody>
                  <a:tcPr/>
                </a:tc>
                <a:tc>
                  <a:txBody>
                    <a:bodyPr/>
                    <a:lstStyle/>
                    <a:p>
                      <a:r>
                        <a:rPr lang="en-US" sz="2400" dirty="0" smtClean="0"/>
                        <a:t>0.83</a:t>
                      </a:r>
                      <a:endParaRPr lang="en-US" sz="2400" dirty="0"/>
                    </a:p>
                  </a:txBody>
                  <a:tcPr/>
                </a:tc>
                <a:tc>
                  <a:txBody>
                    <a:bodyPr/>
                    <a:lstStyle/>
                    <a:p>
                      <a:r>
                        <a:rPr lang="en-US" sz="2400" dirty="0" smtClean="0"/>
                        <a:t>26.60 (12.32)</a:t>
                      </a:r>
                      <a:endParaRPr lang="en-US" sz="2400" dirty="0"/>
                    </a:p>
                  </a:txBody>
                  <a:tcPr/>
                </a:tc>
                <a:tc>
                  <a:txBody>
                    <a:bodyPr/>
                    <a:lstStyle/>
                    <a:p>
                      <a:r>
                        <a:rPr lang="en-US" sz="2400" dirty="0" smtClean="0"/>
                        <a:t>54.29 (12.88)</a:t>
                      </a:r>
                      <a:endParaRPr lang="en-US" sz="2400" dirty="0"/>
                    </a:p>
                  </a:txBody>
                  <a:tcPr/>
                </a:tc>
                <a:tc>
                  <a:txBody>
                    <a:bodyPr/>
                    <a:lstStyle/>
                    <a:p>
                      <a:r>
                        <a:rPr lang="en-US" sz="2400" dirty="0" smtClean="0"/>
                        <a:t>0.0185</a:t>
                      </a:r>
                      <a:endParaRPr lang="en-US" sz="2400" dirty="0"/>
                    </a:p>
                  </a:txBody>
                  <a:tcPr/>
                </a:tc>
                <a:tc>
                  <a:txBody>
                    <a:bodyPr/>
                    <a:lstStyle/>
                    <a:p>
                      <a:r>
                        <a:rPr lang="en-US" sz="2400" dirty="0" smtClean="0"/>
                        <a:t>[0.25, 1]</a:t>
                      </a:r>
                      <a:endParaRPr lang="en-US" sz="2400" dirty="0"/>
                    </a:p>
                  </a:txBody>
                  <a:tcPr/>
                </a:tc>
              </a:tr>
              <a:tr h="414391">
                <a:tc>
                  <a:txBody>
                    <a:bodyPr/>
                    <a:lstStyle/>
                    <a:p>
                      <a:r>
                        <a:rPr lang="en-US" sz="2200" dirty="0" smtClean="0"/>
                        <a:t>Andrew</a:t>
                      </a:r>
                      <a:endParaRPr lang="en-US" sz="2200" dirty="0"/>
                    </a:p>
                  </a:txBody>
                  <a:tcPr/>
                </a:tc>
                <a:tc>
                  <a:txBody>
                    <a:bodyPr/>
                    <a:lstStyle/>
                    <a:p>
                      <a:r>
                        <a:rPr lang="en-US" sz="2400" dirty="0" smtClean="0"/>
                        <a:t>0.90</a:t>
                      </a:r>
                      <a:endParaRPr lang="en-US" sz="2400" dirty="0"/>
                    </a:p>
                  </a:txBody>
                  <a:tcPr/>
                </a:tc>
                <a:tc>
                  <a:txBody>
                    <a:bodyPr/>
                    <a:lstStyle/>
                    <a:p>
                      <a:r>
                        <a:rPr lang="en-US" sz="2400" dirty="0" smtClean="0"/>
                        <a:t>23.67 (12.59)</a:t>
                      </a:r>
                      <a:endParaRPr lang="en-US" sz="2400" dirty="0"/>
                    </a:p>
                  </a:txBody>
                  <a:tcPr/>
                </a:tc>
                <a:tc>
                  <a:txBody>
                    <a:bodyPr/>
                    <a:lstStyle/>
                    <a:p>
                      <a:r>
                        <a:rPr lang="en-US" sz="2400" dirty="0" smtClean="0"/>
                        <a:t>47.57 (12.01)</a:t>
                      </a:r>
                      <a:endParaRPr lang="en-US" sz="2400" dirty="0"/>
                    </a:p>
                  </a:txBody>
                  <a:tcPr/>
                </a:tc>
                <a:tc>
                  <a:txBody>
                    <a:bodyPr/>
                    <a:lstStyle/>
                    <a:p>
                      <a:r>
                        <a:rPr lang="en-US" sz="2400" dirty="0" smtClean="0"/>
                        <a:t>0.0066</a:t>
                      </a:r>
                      <a:endParaRPr lang="en-US" sz="2400" dirty="0"/>
                    </a:p>
                  </a:txBody>
                  <a:tcPr/>
                </a:tc>
                <a:tc>
                  <a:txBody>
                    <a:bodyPr/>
                    <a:lstStyle/>
                    <a:p>
                      <a:r>
                        <a:rPr lang="en-US" sz="2400" dirty="0" smtClean="0"/>
                        <a:t>[0.36,</a:t>
                      </a:r>
                      <a:r>
                        <a:rPr lang="en-US" sz="2400" baseline="0" dirty="0" smtClean="0"/>
                        <a:t> 1]</a:t>
                      </a:r>
                      <a:endParaRPr lang="en-US" sz="2400" dirty="0"/>
                    </a:p>
                  </a:txBody>
                  <a:tcPr/>
                </a:tc>
              </a:tr>
              <a:tr h="444408">
                <a:tc>
                  <a:txBody>
                    <a:bodyPr/>
                    <a:lstStyle/>
                    <a:p>
                      <a:r>
                        <a:rPr lang="en-US" sz="2200" dirty="0" err="1" smtClean="0"/>
                        <a:t>Airbender</a:t>
                      </a:r>
                      <a:endParaRPr lang="en-US" sz="2200" dirty="0"/>
                    </a:p>
                  </a:txBody>
                  <a:tcPr/>
                </a:tc>
                <a:tc>
                  <a:txBody>
                    <a:bodyPr/>
                    <a:lstStyle/>
                    <a:p>
                      <a:r>
                        <a:rPr lang="en-US" sz="2400" dirty="0" smtClean="0"/>
                        <a:t>0.94</a:t>
                      </a:r>
                      <a:endParaRPr lang="en-US" sz="2400" dirty="0"/>
                    </a:p>
                  </a:txBody>
                  <a:tcPr/>
                </a:tc>
                <a:tc>
                  <a:txBody>
                    <a:bodyPr/>
                    <a:lstStyle/>
                    <a:p>
                      <a:r>
                        <a:rPr lang="en-US" sz="2400" dirty="0" smtClean="0"/>
                        <a:t>40.83 (9.65)</a:t>
                      </a:r>
                      <a:endParaRPr lang="en-US" sz="2400" dirty="0"/>
                    </a:p>
                  </a:txBody>
                  <a:tcPr/>
                </a:tc>
                <a:tc>
                  <a:txBody>
                    <a:bodyPr/>
                    <a:lstStyle/>
                    <a:p>
                      <a:r>
                        <a:rPr lang="en-US" sz="2400" dirty="0" smtClean="0"/>
                        <a:t>62.22 (6.52)</a:t>
                      </a:r>
                      <a:endParaRPr lang="en-US" sz="2400" dirty="0"/>
                    </a:p>
                  </a:txBody>
                  <a:tcPr/>
                </a:tc>
                <a:tc>
                  <a:txBody>
                    <a:bodyPr/>
                    <a:lstStyle/>
                    <a:p>
                      <a:r>
                        <a:rPr lang="en-US" sz="2400" dirty="0" smtClean="0"/>
                        <a:t>0.0027</a:t>
                      </a:r>
                      <a:endParaRPr lang="en-US" sz="2400" dirty="0"/>
                    </a:p>
                  </a:txBody>
                  <a:tcPr/>
                </a:tc>
                <a:tc>
                  <a:txBody>
                    <a:bodyPr/>
                    <a:lstStyle/>
                    <a:p>
                      <a:r>
                        <a:rPr lang="en-US" sz="2400" dirty="0" smtClean="0"/>
                        <a:t>[0.43,</a:t>
                      </a:r>
                      <a:r>
                        <a:rPr lang="en-US" sz="2400" baseline="0" dirty="0" smtClean="0"/>
                        <a:t> 1]</a:t>
                      </a:r>
                      <a:endParaRPr lang="en-US" sz="2400" dirty="0"/>
                    </a:p>
                  </a:txBody>
                  <a:tcPr/>
                </a:tc>
              </a:tr>
              <a:tr h="643623">
                <a:tc>
                  <a:txBody>
                    <a:bodyPr/>
                    <a:lstStyle/>
                    <a:p>
                      <a:r>
                        <a:rPr lang="en-US" sz="2200" dirty="0" smtClean="0"/>
                        <a:t>Combined</a:t>
                      </a:r>
                      <a:endParaRPr lang="en-US" sz="2200" dirty="0"/>
                    </a:p>
                  </a:txBody>
                  <a:tcPr/>
                </a:tc>
                <a:tc>
                  <a:txBody>
                    <a:bodyPr/>
                    <a:lstStyle/>
                    <a:p>
                      <a:r>
                        <a:rPr lang="en-US" sz="2400" dirty="0" smtClean="0"/>
                        <a:t>0.89</a:t>
                      </a:r>
                      <a:endParaRPr lang="en-US" sz="2400" dirty="0"/>
                    </a:p>
                  </a:txBody>
                  <a:tcPr/>
                </a:tc>
                <a:tc>
                  <a:txBody>
                    <a:bodyPr/>
                    <a:lstStyle/>
                    <a:p>
                      <a:r>
                        <a:rPr lang="en-US" sz="2400" dirty="0" smtClean="0"/>
                        <a:t>NA</a:t>
                      </a:r>
                      <a:endParaRPr lang="en-US" sz="2400" dirty="0"/>
                    </a:p>
                  </a:txBody>
                  <a:tcPr/>
                </a:tc>
                <a:tc>
                  <a:txBody>
                    <a:bodyPr/>
                    <a:lstStyle/>
                    <a:p>
                      <a:r>
                        <a:rPr lang="en-US" sz="2400" dirty="0" smtClean="0"/>
                        <a:t>NA</a:t>
                      </a:r>
                      <a:endParaRPr lang="en-US" sz="2400" dirty="0"/>
                    </a:p>
                  </a:txBody>
                  <a:tcPr/>
                </a:tc>
                <a:tc>
                  <a:txBody>
                    <a:bodyPr/>
                    <a:lstStyle/>
                    <a:p>
                      <a:r>
                        <a:rPr lang="en-US" sz="2400" dirty="0" smtClean="0"/>
                        <a:t>0</a:t>
                      </a:r>
                      <a:endParaRPr lang="en-US" sz="2400" dirty="0"/>
                    </a:p>
                  </a:txBody>
                  <a:tcPr/>
                </a:tc>
                <a:tc>
                  <a:txBody>
                    <a:bodyPr/>
                    <a:lstStyle/>
                    <a:p>
                      <a:r>
                        <a:rPr lang="en-US" sz="2400" dirty="0" smtClean="0"/>
                        <a:t>[0.38, 1]</a:t>
                      </a:r>
                      <a:endParaRPr lang="en-US" sz="2400" dirty="0"/>
                    </a:p>
                  </a:txBody>
                  <a:tcPr/>
                </a:tc>
              </a:tr>
            </a:tbl>
          </a:graphicData>
        </a:graphic>
      </p:graphicFrame>
      <p:sp>
        <p:nvSpPr>
          <p:cNvPr id="6" name="TextBox 5"/>
          <p:cNvSpPr txBox="1"/>
          <p:nvPr/>
        </p:nvSpPr>
        <p:spPr>
          <a:xfrm>
            <a:off x="387900" y="4234783"/>
            <a:ext cx="3910498" cy="523220"/>
          </a:xfrm>
          <a:prstGeom prst="rect">
            <a:avLst/>
          </a:prstGeom>
          <a:noFill/>
        </p:spPr>
        <p:txBody>
          <a:bodyPr wrap="square" rtlCol="0">
            <a:spAutoFit/>
          </a:bodyPr>
          <a:lstStyle/>
          <a:p>
            <a:r>
              <a:rPr lang="en-US" sz="2800" dirty="0" smtClean="0">
                <a:latin typeface="+mj-lt"/>
              </a:rPr>
              <a:t>Summarization Guide</a:t>
            </a:r>
            <a:endParaRPr lang="en-US" sz="2800" dirty="0">
              <a:latin typeface="+mj-lt"/>
            </a:endParaRPr>
          </a:p>
        </p:txBody>
      </p:sp>
    </p:spTree>
    <p:extLst>
      <p:ext uri="{BB962C8B-B14F-4D97-AF65-F5344CB8AC3E}">
        <p14:creationId xmlns:p14="http://schemas.microsoft.com/office/powerpoint/2010/main" val="2537597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683794" y="265201"/>
            <a:ext cx="7633373" cy="1367878"/>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000000"/>
                </a:solidFill>
              </a:rPr>
              <a:t>Explicit Instruction: Gradual Release Model</a:t>
            </a:r>
            <a:endParaRPr dirty="0">
              <a:solidFill>
                <a:srgbClr val="000000"/>
              </a:solidFill>
            </a:endParaRPr>
          </a:p>
        </p:txBody>
      </p:sp>
      <p:sp>
        <p:nvSpPr>
          <p:cNvPr id="119" name="Google Shape;119;p22"/>
          <p:cNvSpPr txBox="1">
            <a:spLocks noGrp="1"/>
          </p:cNvSpPr>
          <p:nvPr>
            <p:ph type="body" idx="1"/>
          </p:nvPr>
        </p:nvSpPr>
        <p:spPr>
          <a:xfrm>
            <a:off x="387900" y="1852731"/>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000000"/>
                </a:solidFill>
              </a:rPr>
              <a:t>I do: </a:t>
            </a:r>
            <a:r>
              <a:rPr lang="en" sz="3000" dirty="0">
                <a:solidFill>
                  <a:srgbClr val="000000"/>
                </a:solidFill>
              </a:rPr>
              <a:t> </a:t>
            </a:r>
            <a:r>
              <a:rPr lang="en" sz="3000" i="1" dirty="0">
                <a:solidFill>
                  <a:srgbClr val="000000"/>
                </a:solidFill>
              </a:rPr>
              <a:t>Modeling</a:t>
            </a:r>
            <a:endParaRPr sz="3000" i="1" dirty="0">
              <a:solidFill>
                <a:srgbClr val="000000"/>
              </a:solidFill>
            </a:endParaRPr>
          </a:p>
          <a:p>
            <a:pPr marL="0" lvl="0" indent="0" algn="l" rtl="0">
              <a:spcBef>
                <a:spcPts val="1600"/>
              </a:spcBef>
              <a:spcAft>
                <a:spcPts val="0"/>
              </a:spcAft>
              <a:buNone/>
            </a:pPr>
            <a:r>
              <a:rPr lang="en" sz="3000" b="1" dirty="0">
                <a:solidFill>
                  <a:srgbClr val="000000"/>
                </a:solidFill>
              </a:rPr>
              <a:t>We do:</a:t>
            </a:r>
            <a:r>
              <a:rPr lang="en" sz="3000" dirty="0">
                <a:solidFill>
                  <a:srgbClr val="000000"/>
                </a:solidFill>
              </a:rPr>
              <a:t> </a:t>
            </a:r>
            <a:r>
              <a:rPr lang="en" sz="3000" i="1" dirty="0">
                <a:solidFill>
                  <a:srgbClr val="000000"/>
                </a:solidFill>
              </a:rPr>
              <a:t>Guided practice</a:t>
            </a:r>
            <a:endParaRPr sz="3000" i="1" dirty="0">
              <a:solidFill>
                <a:srgbClr val="000000"/>
              </a:solidFill>
            </a:endParaRPr>
          </a:p>
          <a:p>
            <a:pPr marL="0" lvl="0" indent="0" algn="l" rtl="0">
              <a:spcBef>
                <a:spcPts val="1600"/>
              </a:spcBef>
              <a:spcAft>
                <a:spcPts val="0"/>
              </a:spcAft>
              <a:buNone/>
            </a:pPr>
            <a:r>
              <a:rPr lang="en" sz="3000" b="1" dirty="0">
                <a:solidFill>
                  <a:srgbClr val="000000"/>
                </a:solidFill>
              </a:rPr>
              <a:t>You do:</a:t>
            </a:r>
            <a:r>
              <a:rPr lang="en" sz="3000" i="1" dirty="0">
                <a:solidFill>
                  <a:srgbClr val="000000"/>
                </a:solidFill>
              </a:rPr>
              <a:t> Independent practice</a:t>
            </a:r>
            <a:endParaRPr sz="3000" i="1" dirty="0">
              <a:solidFill>
                <a:srgbClr val="000000"/>
              </a:solidFill>
            </a:endParaRPr>
          </a:p>
          <a:p>
            <a:pPr marL="0" lvl="0" indent="0" algn="l" rtl="0">
              <a:spcBef>
                <a:spcPts val="1600"/>
              </a:spcBef>
              <a:spcAft>
                <a:spcPts val="1600"/>
              </a:spcAft>
              <a:buNone/>
            </a:pPr>
            <a:r>
              <a:rPr lang="en" sz="3000" dirty="0">
                <a:solidFill>
                  <a:srgbClr val="000000"/>
                </a:solidFill>
              </a:rPr>
              <a:t>(Pearson &amp; Gallagher, 1983)</a:t>
            </a:r>
            <a:endParaRPr sz="300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427638" y="731000"/>
            <a:ext cx="8345418" cy="1915200"/>
          </a:xfrm>
          <a:prstGeom prst="rect">
            <a:avLst/>
          </a:prstGeom>
        </p:spPr>
        <p:txBody>
          <a:bodyPr spcFirstLastPara="1" wrap="square" lIns="91425" tIns="91425" rIns="91425" bIns="91425" anchor="b" anchorCtr="0">
            <a:noAutofit/>
          </a:bodyPr>
          <a:lstStyle/>
          <a:p>
            <a:r>
              <a:rPr lang="en-US" sz="5400" dirty="0" smtClean="0">
                <a:solidFill>
                  <a:schemeClr val="tx1"/>
                </a:solidFill>
              </a:rPr>
              <a:t>The Power of </a:t>
            </a:r>
            <a:r>
              <a:rPr lang="en" sz="5400" dirty="0" smtClean="0">
                <a:solidFill>
                  <a:schemeClr val="tx1"/>
                </a:solidFill>
              </a:rPr>
              <a:t>Summarization</a:t>
            </a:r>
            <a:r>
              <a:rPr lang="en" sz="5400" dirty="0" smtClean="0">
                <a:solidFill>
                  <a:srgbClr val="000000"/>
                </a:solidFill>
              </a:rPr>
              <a:t>—</a:t>
            </a:r>
            <a:endParaRPr lang="en" sz="5400" dirty="0">
              <a:solidFill>
                <a:srgbClr val="000000"/>
              </a:solidFill>
            </a:endParaRPr>
          </a:p>
        </p:txBody>
      </p:sp>
      <p:sp>
        <p:nvSpPr>
          <p:cNvPr id="64" name="Google Shape;64;p13"/>
          <p:cNvSpPr txBox="1">
            <a:spLocks noGrp="1"/>
          </p:cNvSpPr>
          <p:nvPr>
            <p:ph type="subTitle" idx="1"/>
          </p:nvPr>
        </p:nvSpPr>
        <p:spPr>
          <a:xfrm>
            <a:off x="427637" y="3382560"/>
            <a:ext cx="8345419" cy="1760940"/>
          </a:xfrm>
          <a:prstGeom prst="rect">
            <a:avLst/>
          </a:prstGeom>
        </p:spPr>
        <p:txBody>
          <a:bodyPr spcFirstLastPara="1" wrap="square" lIns="91425" tIns="91425" rIns="91425" bIns="91425" anchor="t" anchorCtr="0">
            <a:noAutofit/>
          </a:bodyPr>
          <a:lstStyle/>
          <a:p>
            <a:pPr marL="0" indent="0"/>
            <a:r>
              <a:rPr lang="en" sz="2400" dirty="0"/>
              <a:t>The Effects of Explicit Main Idea &amp; Summarization Instruction on Reading </a:t>
            </a:r>
            <a:r>
              <a:rPr lang="en" sz="2400" dirty="0" smtClean="0"/>
              <a:t>Comprehension</a:t>
            </a:r>
            <a:endParaRPr lang="en-US" sz="2400" dirty="0" smtClean="0"/>
          </a:p>
          <a:p>
            <a:pPr lvl="0" algn="ctr">
              <a:spcBef>
                <a:spcPts val="0"/>
              </a:spcBef>
            </a:pPr>
            <a:endParaRPr lang="en-US" i="1" dirty="0" smtClean="0">
              <a:solidFill>
                <a:srgbClr val="000000"/>
              </a:solidFill>
            </a:endParaRPr>
          </a:p>
          <a:p>
            <a:pPr lvl="0" algn="ctr">
              <a:spcBef>
                <a:spcPts val="0"/>
              </a:spcBef>
            </a:pPr>
            <a:r>
              <a:rPr lang="en-US" i="1" dirty="0" smtClean="0">
                <a:solidFill>
                  <a:srgbClr val="000000"/>
                </a:solidFill>
              </a:rPr>
              <a:t>Sally </a:t>
            </a:r>
            <a:r>
              <a:rPr lang="en-US" i="1" dirty="0">
                <a:solidFill>
                  <a:srgbClr val="000000"/>
                </a:solidFill>
              </a:rPr>
              <a:t>A. Brown, PhD</a:t>
            </a:r>
          </a:p>
          <a:p>
            <a:pPr lvl="0" algn="ctr">
              <a:spcBef>
                <a:spcPts val="0"/>
              </a:spcBef>
            </a:pPr>
            <a:r>
              <a:rPr lang="en-US" i="1" dirty="0">
                <a:solidFill>
                  <a:srgbClr val="000000"/>
                </a:solidFill>
              </a:rPr>
              <a:t>Assistant Professor of Education</a:t>
            </a:r>
          </a:p>
          <a:p>
            <a:pPr lvl="0" algn="ctr">
              <a:spcBef>
                <a:spcPts val="0"/>
              </a:spcBef>
            </a:pPr>
            <a:r>
              <a:rPr lang="en-US" i="1" dirty="0">
                <a:solidFill>
                  <a:srgbClr val="000000"/>
                </a:solidFill>
              </a:rPr>
              <a:t>College of </a:t>
            </a:r>
            <a:r>
              <a:rPr lang="en-US" i="1" dirty="0" smtClean="0">
                <a:solidFill>
                  <a:srgbClr val="000000"/>
                </a:solidFill>
              </a:rPr>
              <a:t>Idaho</a:t>
            </a:r>
            <a:endParaRPr lang="en" dirty="0">
              <a:solidFill>
                <a:srgbClr val="000000"/>
              </a:solidFill>
            </a:endParaRPr>
          </a:p>
          <a:p>
            <a:pPr marL="0" lvl="0" indent="0" algn="ctr" rtl="0">
              <a:spcBef>
                <a:spcPts val="0"/>
              </a:spcBef>
              <a:spcAft>
                <a:spcPts val="0"/>
              </a:spcAft>
              <a:buNone/>
            </a:pPr>
            <a:endParaRPr sz="1600" i="1" dirty="0">
              <a:solidFill>
                <a:srgbClr val="000000"/>
              </a:solidFill>
            </a:endParaRPr>
          </a:p>
          <a:p>
            <a:pPr marL="0" lvl="0" indent="0" algn="ctr" rtl="0">
              <a:spcBef>
                <a:spcPts val="0"/>
              </a:spcBef>
              <a:spcAft>
                <a:spcPts val="0"/>
              </a:spcAft>
              <a:buNone/>
            </a:pPr>
            <a:endParaRPr sz="2000" dirty="0"/>
          </a:p>
          <a:p>
            <a:pPr marL="0" lvl="0" indent="0" algn="ctr" rtl="0">
              <a:spcBef>
                <a:spcPts val="0"/>
              </a:spcBef>
              <a:spcAft>
                <a:spcPts val="0"/>
              </a:spcAft>
              <a:buNone/>
            </a:pPr>
            <a:endParaRPr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6"/>
          <p:cNvSpPr txBox="1">
            <a:spLocks noGrp="1"/>
          </p:cNvSpPr>
          <p:nvPr>
            <p:ph type="title"/>
          </p:nvPr>
        </p:nvSpPr>
        <p:spPr>
          <a:xfrm>
            <a:off x="387900" y="271225"/>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solidFill>
                  <a:srgbClr val="000000"/>
                </a:solidFill>
              </a:rPr>
              <a:t>Defining Terminology</a:t>
            </a:r>
            <a:endParaRPr sz="3200" dirty="0">
              <a:solidFill>
                <a:srgbClr val="000000"/>
              </a:solidFill>
            </a:endParaRPr>
          </a:p>
        </p:txBody>
      </p:sp>
      <p:sp>
        <p:nvSpPr>
          <p:cNvPr id="203" name="Google Shape;203;p36"/>
          <p:cNvSpPr txBox="1">
            <a:spLocks noGrp="1"/>
          </p:cNvSpPr>
          <p:nvPr>
            <p:ph type="body" idx="1"/>
          </p:nvPr>
        </p:nvSpPr>
        <p:spPr>
          <a:xfrm>
            <a:off x="387900" y="1115600"/>
            <a:ext cx="8368200" cy="379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i="1" dirty="0">
                <a:solidFill>
                  <a:srgbClr val="000000"/>
                </a:solidFill>
              </a:rPr>
              <a:t>Big Idea Topic (BIT)</a:t>
            </a:r>
            <a:r>
              <a:rPr lang="en" sz="2400" dirty="0">
                <a:solidFill>
                  <a:srgbClr val="000000"/>
                </a:solidFill>
              </a:rPr>
              <a:t>:  Includes the big idea of the passage (subject/verb/descriptor); gives us a sense of what the passage is about</a:t>
            </a:r>
            <a:endParaRPr sz="2400" dirty="0">
              <a:solidFill>
                <a:srgbClr val="000000"/>
              </a:solidFill>
            </a:endParaRPr>
          </a:p>
          <a:p>
            <a:pPr marL="0" lvl="0" indent="0" algn="l" rtl="0">
              <a:spcBef>
                <a:spcPts val="1600"/>
              </a:spcBef>
              <a:spcAft>
                <a:spcPts val="0"/>
              </a:spcAft>
              <a:buNone/>
            </a:pPr>
            <a:r>
              <a:rPr lang="en" sz="2400" b="1" i="1" dirty="0">
                <a:solidFill>
                  <a:srgbClr val="000000"/>
                </a:solidFill>
              </a:rPr>
              <a:t>Key Words &amp; Phrases (KWP)</a:t>
            </a:r>
            <a:r>
              <a:rPr lang="en" sz="2400" dirty="0">
                <a:solidFill>
                  <a:srgbClr val="000000"/>
                </a:solidFill>
              </a:rPr>
              <a:t>: Most important who or what and what is happening</a:t>
            </a:r>
            <a:endParaRPr sz="2400" dirty="0">
              <a:solidFill>
                <a:srgbClr val="000000"/>
              </a:solidFill>
            </a:endParaRPr>
          </a:p>
          <a:p>
            <a:pPr marL="0" lvl="0" indent="0" algn="l" rtl="0">
              <a:spcBef>
                <a:spcPts val="1600"/>
              </a:spcBef>
              <a:spcAft>
                <a:spcPts val="0"/>
              </a:spcAft>
              <a:buNone/>
            </a:pPr>
            <a:r>
              <a:rPr lang="en" sz="2400" b="1" i="1" dirty="0">
                <a:solidFill>
                  <a:srgbClr val="000000"/>
                </a:solidFill>
              </a:rPr>
              <a:t>Main Ideas (MI)</a:t>
            </a:r>
            <a:r>
              <a:rPr lang="en" sz="2400" dirty="0">
                <a:solidFill>
                  <a:srgbClr val="000000"/>
                </a:solidFill>
              </a:rPr>
              <a:t>: Most important information about a person, place, object, or event in a paragraph; complete sentence and contains most important KWPs.</a:t>
            </a:r>
            <a:endParaRPr sz="2400" dirty="0">
              <a:solidFill>
                <a:srgbClr val="000000"/>
              </a:solidFill>
            </a:endParaRPr>
          </a:p>
          <a:p>
            <a:pPr marL="0" lvl="0" indent="0" algn="l" rtl="0">
              <a:spcBef>
                <a:spcPts val="1600"/>
              </a:spcBef>
              <a:spcAft>
                <a:spcPts val="160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rgbClr val="000000"/>
                </a:solidFill>
              </a:rPr>
              <a:t>“A Trip to the Top”:  What is the Big Idea Topic?</a:t>
            </a:r>
            <a:endParaRPr sz="2800" dirty="0">
              <a:solidFill>
                <a:srgbClr val="000000"/>
              </a:solidFill>
            </a:endParaRPr>
          </a:p>
        </p:txBody>
      </p:sp>
      <p:pic>
        <p:nvPicPr>
          <p:cNvPr id="125" name="Google Shape;125;p23"/>
          <p:cNvPicPr preferRelativeResize="0"/>
          <p:nvPr/>
        </p:nvPicPr>
        <p:blipFill>
          <a:blip r:embed="rId3">
            <a:alphaModFix/>
          </a:blip>
          <a:stretch>
            <a:fillRect/>
          </a:stretch>
        </p:blipFill>
        <p:spPr>
          <a:xfrm>
            <a:off x="1382529" y="1261052"/>
            <a:ext cx="6239475" cy="37716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87900" y="246225"/>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dirty="0">
                <a:solidFill>
                  <a:srgbClr val="000000"/>
                </a:solidFill>
              </a:rPr>
              <a:t>“A Trip to the Top” (I do)</a:t>
            </a:r>
            <a:endParaRPr sz="3400" dirty="0">
              <a:solidFill>
                <a:srgbClr val="000000"/>
              </a:solidFill>
            </a:endParaRPr>
          </a:p>
        </p:txBody>
      </p:sp>
      <p:sp>
        <p:nvSpPr>
          <p:cNvPr id="137" name="Google Shape;137;p25"/>
          <p:cNvSpPr txBox="1">
            <a:spLocks noGrp="1"/>
          </p:cNvSpPr>
          <p:nvPr>
            <p:ph type="body" idx="1"/>
          </p:nvPr>
        </p:nvSpPr>
        <p:spPr>
          <a:xfrm>
            <a:off x="387900" y="1165925"/>
            <a:ext cx="8368200" cy="35184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200" dirty="0">
                <a:solidFill>
                  <a:srgbClr val="000000"/>
                </a:solidFill>
              </a:rPr>
              <a:t>One ambitious achievement that many people yearn to accomplish is to reach the peak of Mount Everest.  However, many people do not realize how dangerous a trip to the top of the world’s tallest mountain truly is.  Aspiring climbers often believe that all they need to do to reach the summit of Everest is to have the money to travel to the mountain--located on the border of China and Nepal--and hire a professional guide to assist them.  But the mountain poses deadly challenges for even the most experienced mountaineers.</a:t>
            </a:r>
            <a:endParaRPr sz="2200"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87900" y="246225"/>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dirty="0">
                <a:solidFill>
                  <a:srgbClr val="000000"/>
                </a:solidFill>
              </a:rPr>
              <a:t>“A Trip to the Top” (I do)</a:t>
            </a:r>
            <a:endParaRPr sz="3400" dirty="0">
              <a:solidFill>
                <a:srgbClr val="000000"/>
              </a:solidFill>
            </a:endParaRPr>
          </a:p>
        </p:txBody>
      </p:sp>
      <p:sp>
        <p:nvSpPr>
          <p:cNvPr id="143" name="Google Shape;143;p26"/>
          <p:cNvSpPr txBox="1">
            <a:spLocks noGrp="1"/>
          </p:cNvSpPr>
          <p:nvPr>
            <p:ph type="body" idx="1"/>
          </p:nvPr>
        </p:nvSpPr>
        <p:spPr>
          <a:xfrm>
            <a:off x="387900" y="1165925"/>
            <a:ext cx="8368200" cy="35184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200" dirty="0">
                <a:solidFill>
                  <a:srgbClr val="000000"/>
                </a:solidFill>
              </a:rPr>
              <a:t>One</a:t>
            </a:r>
            <a:r>
              <a:rPr lang="en" sz="2200" dirty="0"/>
              <a:t> </a:t>
            </a:r>
            <a:r>
              <a:rPr lang="en" sz="2200" dirty="0">
                <a:solidFill>
                  <a:srgbClr val="FF0000"/>
                </a:solidFill>
              </a:rPr>
              <a:t>ambitious achievement </a:t>
            </a:r>
            <a:r>
              <a:rPr lang="en" sz="2200" dirty="0">
                <a:solidFill>
                  <a:srgbClr val="000000"/>
                </a:solidFill>
              </a:rPr>
              <a:t>that many people yearn to accomplish is to </a:t>
            </a:r>
            <a:r>
              <a:rPr lang="en" sz="2200" dirty="0">
                <a:solidFill>
                  <a:srgbClr val="FF0000"/>
                </a:solidFill>
              </a:rPr>
              <a:t>reach the peak of Mount Everest.  </a:t>
            </a:r>
            <a:r>
              <a:rPr lang="en" sz="2200" dirty="0">
                <a:solidFill>
                  <a:srgbClr val="000000"/>
                </a:solidFill>
              </a:rPr>
              <a:t>However, many people do not realize how</a:t>
            </a:r>
            <a:r>
              <a:rPr lang="en" sz="2200" dirty="0"/>
              <a:t> </a:t>
            </a:r>
            <a:r>
              <a:rPr lang="en" sz="2200" dirty="0">
                <a:solidFill>
                  <a:srgbClr val="FF0000"/>
                </a:solidFill>
              </a:rPr>
              <a:t>dangerous a trip </a:t>
            </a:r>
            <a:r>
              <a:rPr lang="en" sz="2200" dirty="0">
                <a:solidFill>
                  <a:srgbClr val="000000"/>
                </a:solidFill>
              </a:rPr>
              <a:t>to the </a:t>
            </a:r>
            <a:r>
              <a:rPr lang="en" sz="2200" dirty="0">
                <a:solidFill>
                  <a:srgbClr val="FF0000"/>
                </a:solidFill>
              </a:rPr>
              <a:t>top of the world’s tallest mountain</a:t>
            </a:r>
            <a:r>
              <a:rPr lang="en" sz="2200" dirty="0"/>
              <a:t> </a:t>
            </a:r>
            <a:r>
              <a:rPr lang="en" sz="2200" dirty="0">
                <a:solidFill>
                  <a:srgbClr val="000000"/>
                </a:solidFill>
              </a:rPr>
              <a:t>truly is.  Aspiring climbers often believe that all they need to do to </a:t>
            </a:r>
            <a:r>
              <a:rPr lang="en" sz="2200" dirty="0">
                <a:solidFill>
                  <a:srgbClr val="FF0000"/>
                </a:solidFill>
              </a:rPr>
              <a:t>reach the summit </a:t>
            </a:r>
            <a:r>
              <a:rPr lang="en" sz="2200" dirty="0">
                <a:solidFill>
                  <a:srgbClr val="000000"/>
                </a:solidFill>
              </a:rPr>
              <a:t>of Everest is to have the </a:t>
            </a:r>
            <a:r>
              <a:rPr lang="en" sz="2200" dirty="0">
                <a:solidFill>
                  <a:srgbClr val="FF0000"/>
                </a:solidFill>
              </a:rPr>
              <a:t>money</a:t>
            </a:r>
            <a:r>
              <a:rPr lang="en" sz="2200" dirty="0">
                <a:solidFill>
                  <a:schemeClr val="accent6"/>
                </a:solidFill>
              </a:rPr>
              <a:t> </a:t>
            </a:r>
            <a:r>
              <a:rPr lang="en" sz="2200" dirty="0">
                <a:solidFill>
                  <a:srgbClr val="000000"/>
                </a:solidFill>
              </a:rPr>
              <a:t>to travel to the mountain--located on the border of China and Nepal--and hire a professional guide to assist them.  But the mountain </a:t>
            </a:r>
            <a:r>
              <a:rPr lang="en" sz="2200" dirty="0">
                <a:solidFill>
                  <a:srgbClr val="FF0000"/>
                </a:solidFill>
              </a:rPr>
              <a:t>poses deadly challenges </a:t>
            </a:r>
            <a:r>
              <a:rPr lang="en" sz="2200" dirty="0">
                <a:solidFill>
                  <a:srgbClr val="000000"/>
                </a:solidFill>
              </a:rPr>
              <a:t>for even the most</a:t>
            </a:r>
            <a:r>
              <a:rPr lang="en" sz="2200" dirty="0"/>
              <a:t> </a:t>
            </a:r>
            <a:r>
              <a:rPr lang="en" sz="2200" dirty="0">
                <a:solidFill>
                  <a:srgbClr val="FF0000"/>
                </a:solidFill>
              </a:rPr>
              <a:t>experienced mountaineers.</a:t>
            </a:r>
            <a:endParaRPr sz="2200"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Continued “A Trip to the Top” (I do)</a:t>
            </a:r>
            <a:endParaRPr dirty="0"/>
          </a:p>
        </p:txBody>
      </p:sp>
      <p:sp>
        <p:nvSpPr>
          <p:cNvPr id="149" name="Google Shape;149;p27"/>
          <p:cNvSpPr txBox="1">
            <a:spLocks noGrp="1"/>
          </p:cNvSpPr>
          <p:nvPr>
            <p:ph type="body" idx="1"/>
          </p:nvPr>
        </p:nvSpPr>
        <p:spPr>
          <a:xfrm>
            <a:off x="387900" y="1277500"/>
            <a:ext cx="8368200" cy="3561900"/>
          </a:xfrm>
          <a:prstGeom prst="rect">
            <a:avLst/>
          </a:prstGeom>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indent="0">
              <a:buNone/>
            </a:pPr>
            <a:r>
              <a:rPr lang="en" sz="2400" dirty="0">
                <a:solidFill>
                  <a:srgbClr val="000000"/>
                </a:solidFill>
              </a:rPr>
              <a:t>KWP:</a:t>
            </a:r>
            <a:r>
              <a:rPr lang="en" sz="2400" dirty="0"/>
              <a:t>	</a:t>
            </a:r>
            <a:endParaRPr lang="en-US" sz="2400" dirty="0">
              <a:solidFill>
                <a:schemeClr val="accent6"/>
              </a:solidFill>
            </a:endParaRPr>
          </a:p>
          <a:p>
            <a:pPr marL="0" indent="0">
              <a:lnSpc>
                <a:spcPct val="114999"/>
              </a:lnSpc>
              <a:buNone/>
            </a:pPr>
            <a:r>
              <a:rPr lang="en" sz="2400" dirty="0">
                <a:solidFill>
                  <a:srgbClr val="FF0000"/>
                </a:solidFill>
              </a:rPr>
              <a:t>*reach the peak of Mt. Everest</a:t>
            </a:r>
          </a:p>
          <a:p>
            <a:pPr marL="0" indent="0">
              <a:lnSpc>
                <a:spcPct val="114999"/>
              </a:lnSpc>
              <a:buNone/>
            </a:pPr>
            <a:r>
              <a:rPr lang="en" sz="2400" dirty="0">
                <a:solidFill>
                  <a:srgbClr val="FF0000"/>
                </a:solidFill>
              </a:rPr>
              <a:t>*dangerous trip</a:t>
            </a:r>
          </a:p>
          <a:p>
            <a:pPr marL="0" lvl="0" indent="0" algn="l">
              <a:lnSpc>
                <a:spcPct val="114999"/>
              </a:lnSpc>
              <a:spcBef>
                <a:spcPts val="0"/>
              </a:spcBef>
              <a:spcAft>
                <a:spcPts val="0"/>
              </a:spcAft>
              <a:buNone/>
            </a:pPr>
            <a:r>
              <a:rPr lang="en" sz="2400" dirty="0">
                <a:solidFill>
                  <a:srgbClr val="FF0000"/>
                </a:solidFill>
              </a:rPr>
              <a:t>*world’s tallest mountain</a:t>
            </a:r>
            <a:endParaRPr sz="2400" dirty="0">
              <a:solidFill>
                <a:srgbClr val="FF0000"/>
              </a:solidFill>
            </a:endParaRPr>
          </a:p>
          <a:p>
            <a:pPr marL="0" lvl="0" indent="0" algn="l" rtl="0">
              <a:spcBef>
                <a:spcPts val="1600"/>
              </a:spcBef>
              <a:spcAft>
                <a:spcPts val="0"/>
              </a:spcAft>
              <a:buNone/>
            </a:pPr>
            <a:r>
              <a:rPr lang="en" sz="2400" dirty="0">
                <a:solidFill>
                  <a:srgbClr val="FF0000"/>
                </a:solidFill>
              </a:rPr>
              <a:t>*deadly </a:t>
            </a:r>
            <a:r>
              <a:rPr lang="en" sz="2400" dirty="0" smtClean="0">
                <a:solidFill>
                  <a:srgbClr val="FF0000"/>
                </a:solidFill>
              </a:rPr>
              <a:t>challenges</a:t>
            </a:r>
            <a:endParaRPr sz="2400" dirty="0" err="1">
              <a:solidFill>
                <a:srgbClr val="FF0000"/>
              </a:solidFill>
            </a:endParaRPr>
          </a:p>
          <a:p>
            <a:pPr marL="0" indent="0">
              <a:spcBef>
                <a:spcPts val="1600"/>
              </a:spcBef>
              <a:spcAft>
                <a:spcPts val="1600"/>
              </a:spcAft>
              <a:buNone/>
            </a:pPr>
            <a:r>
              <a:rPr lang="en" sz="2400" dirty="0">
                <a:solidFill>
                  <a:srgbClr val="000000"/>
                </a:solidFill>
              </a:rPr>
              <a:t>MI Sentence:</a:t>
            </a:r>
            <a:r>
              <a:rPr lang="en" sz="2400" dirty="0"/>
              <a:t>  </a:t>
            </a:r>
            <a:r>
              <a:rPr lang="en" sz="2400" dirty="0">
                <a:solidFill>
                  <a:srgbClr val="FF0000"/>
                </a:solidFill>
              </a:rPr>
              <a:t>Climbing Mount Everest, the world’s tallest mountain, is a dangerous and deadly endeavor.</a:t>
            </a:r>
            <a:endParaRPr sz="2400"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dirty="0">
                <a:solidFill>
                  <a:srgbClr val="000000"/>
                </a:solidFill>
              </a:rPr>
              <a:t>A Trip to the Top (We do)</a:t>
            </a:r>
            <a:endParaRPr dirty="0">
              <a:solidFill>
                <a:srgbClr val="000000"/>
              </a:solidFill>
            </a:endParaRPr>
          </a:p>
        </p:txBody>
      </p:sp>
      <p:sp>
        <p:nvSpPr>
          <p:cNvPr id="161" name="Google Shape;161;p2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000000"/>
                </a:solidFill>
                <a:latin typeface="Times New Roman"/>
                <a:ea typeface="Times New Roman"/>
                <a:cs typeface="Times New Roman"/>
                <a:sym typeface="Times New Roman"/>
              </a:rPr>
              <a:t>The mountain top stands 29,019 feet above sea level.  At altitudes higher than 26,000 feet above sea level, there is not enough oxygen in the atmosphere to sustain human life.  Brain cells begin to die, blood begins to thicken, and vital organs can shut down without warning.  Once climbers reach this “death zone”, it is a race to the top and back down to a safer altitude before sickness sets in or any debilitating injuries occur.  There is no way for climbers to prepare for this atmosphere, and even the strongest mountaineers are in grave danger in the death zone.</a:t>
            </a:r>
            <a:endParaRPr sz="2200" dirty="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endParaRPr sz="1200" dirty="0">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dirty="0">
                <a:solidFill>
                  <a:srgbClr val="000000"/>
                </a:solidFill>
              </a:rPr>
              <a:t>A Trip to the Top (We do)</a:t>
            </a:r>
            <a:endParaRPr dirty="0">
              <a:solidFill>
                <a:srgbClr val="000000"/>
              </a:solidFill>
            </a:endParaRPr>
          </a:p>
        </p:txBody>
      </p:sp>
      <p:sp>
        <p:nvSpPr>
          <p:cNvPr id="167" name="Google Shape;167;p3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000000"/>
                </a:solidFill>
                <a:latin typeface="Times New Roman"/>
                <a:ea typeface="Times New Roman"/>
                <a:cs typeface="Times New Roman"/>
                <a:sym typeface="Times New Roman"/>
              </a:rPr>
              <a:t>The mountain top </a:t>
            </a:r>
            <a:r>
              <a:rPr lang="en" sz="2200" dirty="0">
                <a:solidFill>
                  <a:srgbClr val="FF0000"/>
                </a:solidFill>
                <a:latin typeface="Times New Roman"/>
                <a:ea typeface="Times New Roman"/>
                <a:cs typeface="Times New Roman"/>
                <a:sym typeface="Times New Roman"/>
              </a:rPr>
              <a:t>stands 29,019 feet above sea </a:t>
            </a:r>
            <a:r>
              <a:rPr lang="en" sz="2200" dirty="0">
                <a:solidFill>
                  <a:srgbClr val="000000"/>
                </a:solidFill>
                <a:latin typeface="Times New Roman"/>
                <a:ea typeface="Times New Roman"/>
                <a:cs typeface="Times New Roman"/>
                <a:sym typeface="Times New Roman"/>
              </a:rPr>
              <a:t>level.  At </a:t>
            </a:r>
            <a:r>
              <a:rPr lang="en" sz="2200" dirty="0">
                <a:solidFill>
                  <a:srgbClr val="FF0000"/>
                </a:solidFill>
                <a:latin typeface="Times New Roman"/>
                <a:ea typeface="Times New Roman"/>
                <a:cs typeface="Times New Roman"/>
                <a:sym typeface="Times New Roman"/>
              </a:rPr>
              <a:t>altitudes</a:t>
            </a:r>
            <a:r>
              <a:rPr lang="en" sz="2200" dirty="0">
                <a:latin typeface="Times New Roman"/>
                <a:ea typeface="Times New Roman"/>
                <a:cs typeface="Times New Roman"/>
                <a:sym typeface="Times New Roman"/>
              </a:rPr>
              <a:t> </a:t>
            </a:r>
            <a:r>
              <a:rPr lang="en" sz="2200" dirty="0">
                <a:solidFill>
                  <a:srgbClr val="000000"/>
                </a:solidFill>
                <a:latin typeface="Times New Roman"/>
                <a:ea typeface="Times New Roman"/>
                <a:cs typeface="Times New Roman"/>
                <a:sym typeface="Times New Roman"/>
              </a:rPr>
              <a:t>higher than 26,000 feet above sea level, there is </a:t>
            </a:r>
            <a:r>
              <a:rPr lang="en" sz="2200" dirty="0">
                <a:solidFill>
                  <a:srgbClr val="FF0000"/>
                </a:solidFill>
                <a:latin typeface="Times New Roman"/>
                <a:ea typeface="Times New Roman"/>
                <a:cs typeface="Times New Roman"/>
                <a:sym typeface="Times New Roman"/>
              </a:rPr>
              <a:t>not enough oxygen </a:t>
            </a:r>
            <a:r>
              <a:rPr lang="en" sz="2200" dirty="0">
                <a:solidFill>
                  <a:srgbClr val="000000"/>
                </a:solidFill>
                <a:latin typeface="Times New Roman"/>
                <a:ea typeface="Times New Roman"/>
                <a:cs typeface="Times New Roman"/>
                <a:sym typeface="Times New Roman"/>
              </a:rPr>
              <a:t>in the atmosphere to </a:t>
            </a:r>
            <a:r>
              <a:rPr lang="en" sz="2200" dirty="0">
                <a:solidFill>
                  <a:srgbClr val="FF0000"/>
                </a:solidFill>
                <a:latin typeface="Times New Roman"/>
                <a:ea typeface="Times New Roman"/>
                <a:cs typeface="Times New Roman"/>
                <a:sym typeface="Times New Roman"/>
              </a:rPr>
              <a:t>sustain human life.  Brain cells </a:t>
            </a:r>
            <a:r>
              <a:rPr lang="en" sz="2200" dirty="0">
                <a:solidFill>
                  <a:srgbClr val="000000"/>
                </a:solidFill>
                <a:latin typeface="Times New Roman"/>
                <a:ea typeface="Times New Roman"/>
                <a:cs typeface="Times New Roman"/>
                <a:sym typeface="Times New Roman"/>
              </a:rPr>
              <a:t>begin to </a:t>
            </a:r>
            <a:r>
              <a:rPr lang="en" sz="2200" dirty="0">
                <a:solidFill>
                  <a:srgbClr val="FF0000"/>
                </a:solidFill>
                <a:latin typeface="Times New Roman"/>
                <a:ea typeface="Times New Roman"/>
                <a:cs typeface="Times New Roman"/>
                <a:sym typeface="Times New Roman"/>
              </a:rPr>
              <a:t>die, </a:t>
            </a:r>
            <a:r>
              <a:rPr lang="en" sz="2200" dirty="0">
                <a:solidFill>
                  <a:srgbClr val="000000"/>
                </a:solidFill>
                <a:latin typeface="Times New Roman"/>
                <a:ea typeface="Times New Roman"/>
                <a:cs typeface="Times New Roman"/>
                <a:sym typeface="Times New Roman"/>
              </a:rPr>
              <a:t>blood begins to </a:t>
            </a:r>
            <a:r>
              <a:rPr lang="en" sz="2200" dirty="0">
                <a:solidFill>
                  <a:srgbClr val="FF0000"/>
                </a:solidFill>
                <a:latin typeface="Times New Roman"/>
                <a:ea typeface="Times New Roman"/>
                <a:cs typeface="Times New Roman"/>
                <a:sym typeface="Times New Roman"/>
              </a:rPr>
              <a:t>thicken</a:t>
            </a:r>
            <a:r>
              <a:rPr lang="en" sz="2200" dirty="0">
                <a:solidFill>
                  <a:srgbClr val="000000"/>
                </a:solidFill>
                <a:latin typeface="Times New Roman"/>
                <a:ea typeface="Times New Roman"/>
                <a:cs typeface="Times New Roman"/>
                <a:sym typeface="Times New Roman"/>
              </a:rPr>
              <a:t>, and vital </a:t>
            </a:r>
            <a:r>
              <a:rPr lang="en" sz="2200" dirty="0">
                <a:solidFill>
                  <a:srgbClr val="FF0000"/>
                </a:solidFill>
                <a:latin typeface="Times New Roman"/>
                <a:ea typeface="Times New Roman"/>
                <a:cs typeface="Times New Roman"/>
                <a:sym typeface="Times New Roman"/>
              </a:rPr>
              <a:t>organs can shut down </a:t>
            </a:r>
            <a:r>
              <a:rPr lang="en" sz="2200" dirty="0">
                <a:solidFill>
                  <a:srgbClr val="000000"/>
                </a:solidFill>
                <a:latin typeface="Times New Roman"/>
                <a:ea typeface="Times New Roman"/>
                <a:cs typeface="Times New Roman"/>
                <a:sym typeface="Times New Roman"/>
              </a:rPr>
              <a:t>without warning</a:t>
            </a:r>
            <a:r>
              <a:rPr lang="en" sz="2200" dirty="0">
                <a:latin typeface="Times New Roman"/>
                <a:ea typeface="Times New Roman"/>
                <a:cs typeface="Times New Roman"/>
                <a:sym typeface="Times New Roman"/>
              </a:rPr>
              <a:t>.  </a:t>
            </a:r>
            <a:r>
              <a:rPr lang="en" sz="2200" dirty="0">
                <a:solidFill>
                  <a:srgbClr val="000000"/>
                </a:solidFill>
                <a:latin typeface="Times New Roman"/>
                <a:ea typeface="Times New Roman"/>
                <a:cs typeface="Times New Roman"/>
                <a:sym typeface="Times New Roman"/>
              </a:rPr>
              <a:t>Once climbers reach this </a:t>
            </a:r>
            <a:r>
              <a:rPr lang="en" sz="2200" dirty="0">
                <a:solidFill>
                  <a:schemeClr val="tx1"/>
                </a:solidFill>
                <a:latin typeface="Times New Roman"/>
                <a:ea typeface="Times New Roman"/>
                <a:cs typeface="Times New Roman"/>
                <a:sym typeface="Times New Roman"/>
              </a:rPr>
              <a:t>“</a:t>
            </a:r>
            <a:r>
              <a:rPr lang="en" sz="2200" dirty="0">
                <a:solidFill>
                  <a:srgbClr val="FF0000"/>
                </a:solidFill>
                <a:latin typeface="Times New Roman"/>
                <a:ea typeface="Times New Roman"/>
                <a:cs typeface="Times New Roman"/>
                <a:sym typeface="Times New Roman"/>
              </a:rPr>
              <a:t>death zone</a:t>
            </a:r>
            <a:r>
              <a:rPr lang="en" sz="2200" dirty="0">
                <a:solidFill>
                  <a:srgbClr val="000000"/>
                </a:solidFill>
                <a:latin typeface="Times New Roman"/>
                <a:ea typeface="Times New Roman"/>
                <a:cs typeface="Times New Roman"/>
                <a:sym typeface="Times New Roman"/>
              </a:rPr>
              <a:t>”, it is a race to the top and back down to a safer altitude before sickness sets in or any</a:t>
            </a:r>
            <a:r>
              <a:rPr lang="en" sz="2200" dirty="0">
                <a:latin typeface="Times New Roman"/>
                <a:ea typeface="Times New Roman"/>
                <a:cs typeface="Times New Roman"/>
                <a:sym typeface="Times New Roman"/>
              </a:rPr>
              <a:t> </a:t>
            </a:r>
            <a:r>
              <a:rPr lang="en" sz="2200" dirty="0">
                <a:solidFill>
                  <a:srgbClr val="FF0000"/>
                </a:solidFill>
                <a:latin typeface="Times New Roman"/>
                <a:ea typeface="Times New Roman"/>
                <a:cs typeface="Times New Roman"/>
                <a:sym typeface="Times New Roman"/>
              </a:rPr>
              <a:t>debilitating injuries occur</a:t>
            </a:r>
            <a:r>
              <a:rPr lang="en" sz="2200" dirty="0">
                <a:latin typeface="Times New Roman"/>
                <a:ea typeface="Times New Roman"/>
                <a:cs typeface="Times New Roman"/>
                <a:sym typeface="Times New Roman"/>
              </a:rPr>
              <a:t>.  </a:t>
            </a:r>
            <a:r>
              <a:rPr lang="en" sz="2200" dirty="0">
                <a:solidFill>
                  <a:srgbClr val="000000"/>
                </a:solidFill>
                <a:latin typeface="Times New Roman"/>
                <a:ea typeface="Times New Roman"/>
                <a:cs typeface="Times New Roman"/>
                <a:sym typeface="Times New Roman"/>
              </a:rPr>
              <a:t>There is </a:t>
            </a:r>
            <a:r>
              <a:rPr lang="en" sz="2200" dirty="0">
                <a:solidFill>
                  <a:srgbClr val="FF0000"/>
                </a:solidFill>
                <a:latin typeface="Times New Roman"/>
                <a:ea typeface="Times New Roman"/>
                <a:cs typeface="Times New Roman"/>
                <a:sym typeface="Times New Roman"/>
              </a:rPr>
              <a:t>no way for climbers to prepare </a:t>
            </a:r>
            <a:r>
              <a:rPr lang="en" sz="2200" dirty="0">
                <a:solidFill>
                  <a:srgbClr val="000000"/>
                </a:solidFill>
                <a:latin typeface="Times New Roman"/>
                <a:ea typeface="Times New Roman"/>
                <a:cs typeface="Times New Roman"/>
                <a:sym typeface="Times New Roman"/>
              </a:rPr>
              <a:t>for this atmosphere, and even the strongest mountaineers are in </a:t>
            </a:r>
            <a:r>
              <a:rPr lang="en" sz="2200" dirty="0">
                <a:solidFill>
                  <a:srgbClr val="FF0000"/>
                </a:solidFill>
                <a:latin typeface="Times New Roman"/>
                <a:ea typeface="Times New Roman"/>
                <a:cs typeface="Times New Roman"/>
                <a:sym typeface="Times New Roman"/>
              </a:rPr>
              <a:t>grave danger </a:t>
            </a:r>
            <a:r>
              <a:rPr lang="en" sz="2200" dirty="0">
                <a:solidFill>
                  <a:srgbClr val="000000"/>
                </a:solidFill>
                <a:latin typeface="Times New Roman"/>
                <a:ea typeface="Times New Roman"/>
                <a:cs typeface="Times New Roman"/>
                <a:sym typeface="Times New Roman"/>
              </a:rPr>
              <a:t>in the death zone.</a:t>
            </a:r>
            <a:endParaRPr sz="2200" dirty="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endParaRPr sz="1200" dirty="0">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834460" y="111664"/>
            <a:ext cx="7259429" cy="124225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000000"/>
                </a:solidFill>
              </a:rPr>
              <a:t>Continued “A Trip to the Top” (We do)</a:t>
            </a:r>
            <a:endParaRPr dirty="0">
              <a:solidFill>
                <a:srgbClr val="000000"/>
              </a:solidFill>
            </a:endParaRPr>
          </a:p>
        </p:txBody>
      </p:sp>
      <p:sp>
        <p:nvSpPr>
          <p:cNvPr id="173" name="Google Shape;173;p31"/>
          <p:cNvSpPr txBox="1">
            <a:spLocks noGrp="1"/>
          </p:cNvSpPr>
          <p:nvPr>
            <p:ph type="body" idx="1"/>
          </p:nvPr>
        </p:nvSpPr>
        <p:spPr>
          <a:xfrm>
            <a:off x="387900" y="1242255"/>
            <a:ext cx="8368200" cy="3821570"/>
          </a:xfrm>
          <a:prstGeom prst="rect">
            <a:avLst/>
          </a:prstGeom>
          <a:ln>
            <a:noFill/>
          </a:ln>
        </p:spPr>
        <p:txBody>
          <a:bodyPr spcFirstLastPara="1" wrap="square" lIns="91425" tIns="91425" rIns="91425" bIns="91425" anchor="t" anchorCtr="0">
            <a:noAutofit/>
          </a:bodyPr>
          <a:lstStyle/>
          <a:p>
            <a:pPr marL="0" indent="0">
              <a:buNone/>
            </a:pPr>
            <a:r>
              <a:rPr lang="en" sz="2400" dirty="0">
                <a:solidFill>
                  <a:srgbClr val="000000"/>
                </a:solidFill>
              </a:rPr>
              <a:t>KWP:</a:t>
            </a:r>
            <a:endParaRPr lang="en-US" sz="2400" dirty="0">
              <a:solidFill>
                <a:srgbClr val="000000"/>
              </a:solidFill>
            </a:endParaRPr>
          </a:p>
          <a:p>
            <a:pPr marL="0" indent="0">
              <a:lnSpc>
                <a:spcPct val="114999"/>
              </a:lnSpc>
              <a:buNone/>
            </a:pPr>
            <a:r>
              <a:rPr lang="en" sz="2400" dirty="0">
                <a:solidFill>
                  <a:srgbClr val="FF0000"/>
                </a:solidFill>
              </a:rPr>
              <a:t>*high altitude, not enough oxygen to sustain </a:t>
            </a:r>
            <a:r>
              <a:rPr lang="en" sz="2400" dirty="0" smtClean="0">
                <a:solidFill>
                  <a:srgbClr val="FF0000"/>
                </a:solidFill>
              </a:rPr>
              <a:t>life</a:t>
            </a:r>
            <a:endParaRPr lang="en-US" sz="2400" dirty="0" smtClean="0">
              <a:solidFill>
                <a:srgbClr val="FF0000"/>
              </a:solidFill>
            </a:endParaRPr>
          </a:p>
          <a:p>
            <a:pPr marL="0" indent="0">
              <a:lnSpc>
                <a:spcPct val="114999"/>
              </a:lnSpc>
              <a:buNone/>
            </a:pPr>
            <a:r>
              <a:rPr lang="en" sz="2400" dirty="0" smtClean="0">
                <a:solidFill>
                  <a:srgbClr val="FF0000"/>
                </a:solidFill>
              </a:rPr>
              <a:t>*</a:t>
            </a:r>
            <a:r>
              <a:rPr lang="en" sz="2400" dirty="0">
                <a:solidFill>
                  <a:srgbClr val="FF0000"/>
                </a:solidFill>
              </a:rPr>
              <a:t>debilitating </a:t>
            </a:r>
            <a:r>
              <a:rPr lang="en" sz="2400" dirty="0" smtClean="0">
                <a:solidFill>
                  <a:srgbClr val="FF0000"/>
                </a:solidFill>
              </a:rPr>
              <a:t>injuries</a:t>
            </a:r>
            <a:endParaRPr lang="en-US" sz="2400" dirty="0">
              <a:solidFill>
                <a:srgbClr val="FF0000"/>
              </a:solidFill>
            </a:endParaRPr>
          </a:p>
          <a:p>
            <a:pPr marL="0" indent="0">
              <a:lnSpc>
                <a:spcPct val="114999"/>
              </a:lnSpc>
              <a:buNone/>
            </a:pPr>
            <a:r>
              <a:rPr lang="en" sz="2400" dirty="0" smtClean="0">
                <a:solidFill>
                  <a:srgbClr val="FF0000"/>
                </a:solidFill>
              </a:rPr>
              <a:t>*no </a:t>
            </a:r>
            <a:r>
              <a:rPr lang="en" sz="2400" dirty="0">
                <a:solidFill>
                  <a:srgbClr val="FF0000"/>
                </a:solidFill>
              </a:rPr>
              <a:t>way to </a:t>
            </a:r>
            <a:r>
              <a:rPr lang="en" sz="2400" dirty="0" smtClean="0">
                <a:solidFill>
                  <a:srgbClr val="FF0000"/>
                </a:solidFill>
              </a:rPr>
              <a:t>prepare</a:t>
            </a:r>
            <a:endParaRPr lang="en-US" sz="2400" dirty="0">
              <a:solidFill>
                <a:srgbClr val="FF0000"/>
              </a:solidFill>
            </a:endParaRPr>
          </a:p>
          <a:p>
            <a:pPr marL="0" indent="0">
              <a:lnSpc>
                <a:spcPct val="114999"/>
              </a:lnSpc>
              <a:buNone/>
            </a:pPr>
            <a:r>
              <a:rPr lang="en" sz="2400" dirty="0" smtClean="0">
                <a:solidFill>
                  <a:srgbClr val="FF0000"/>
                </a:solidFill>
              </a:rPr>
              <a:t>*grave </a:t>
            </a:r>
            <a:r>
              <a:rPr lang="en" sz="2400" dirty="0">
                <a:solidFill>
                  <a:srgbClr val="FF0000"/>
                </a:solidFill>
              </a:rPr>
              <a:t>danger in this death zone</a:t>
            </a:r>
            <a:endParaRPr sz="2400" dirty="0">
              <a:solidFill>
                <a:srgbClr val="FF0000"/>
              </a:solidFill>
            </a:endParaRPr>
          </a:p>
          <a:p>
            <a:pPr marL="0" indent="0">
              <a:spcBef>
                <a:spcPts val="1600"/>
              </a:spcBef>
              <a:spcAft>
                <a:spcPts val="1600"/>
              </a:spcAft>
              <a:buNone/>
            </a:pPr>
            <a:r>
              <a:rPr lang="en" sz="2400" dirty="0">
                <a:solidFill>
                  <a:srgbClr val="000000"/>
                </a:solidFill>
              </a:rPr>
              <a:t>MI Sentence:</a:t>
            </a:r>
            <a:r>
              <a:rPr lang="en" sz="2400" dirty="0"/>
              <a:t> </a:t>
            </a:r>
            <a:r>
              <a:rPr lang="en" sz="2400" dirty="0">
                <a:solidFill>
                  <a:schemeClr val="accent6"/>
                </a:solidFill>
              </a:rPr>
              <a:t> </a:t>
            </a:r>
            <a:r>
              <a:rPr lang="en" sz="2400" dirty="0">
                <a:solidFill>
                  <a:srgbClr val="FF0000"/>
                </a:solidFill>
              </a:rPr>
              <a:t>Because of the high altitude and lack of oxygen needed to sustain life, debilitating injuries can occur and there is no way for climbers to prepare for the “death zone”.</a:t>
            </a:r>
            <a:endParaRPr sz="2400"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a:spLocks noGrp="1"/>
          </p:cNvSpPr>
          <p:nvPr>
            <p:ph type="title"/>
          </p:nvPr>
        </p:nvSpPr>
        <p:spPr>
          <a:xfrm>
            <a:off x="541404" y="1"/>
            <a:ext cx="7971133" cy="127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000000"/>
                </a:solidFill>
              </a:rPr>
              <a:t>Continued “A Trip to the Top” (You do)</a:t>
            </a:r>
            <a:endParaRPr dirty="0">
              <a:solidFill>
                <a:srgbClr val="000000"/>
              </a:solidFill>
            </a:endParaRPr>
          </a:p>
        </p:txBody>
      </p:sp>
      <p:sp>
        <p:nvSpPr>
          <p:cNvPr id="179" name="Google Shape;179;p32"/>
          <p:cNvSpPr txBox="1">
            <a:spLocks noGrp="1"/>
          </p:cNvSpPr>
          <p:nvPr>
            <p:ph type="body" idx="1"/>
          </p:nvPr>
        </p:nvSpPr>
        <p:spPr>
          <a:xfrm>
            <a:off x="387900" y="1275900"/>
            <a:ext cx="8368200" cy="3292800"/>
          </a:xfrm>
          <a:prstGeom prst="rect">
            <a:avLst/>
          </a:prstGeom>
        </p:spPr>
        <p:txBody>
          <a:bodyPr spcFirstLastPara="1" wrap="square" lIns="91425" tIns="91425" rIns="91425" bIns="91425" anchor="t" anchorCtr="0">
            <a:noAutofit/>
          </a:bodyPr>
          <a:lstStyle/>
          <a:p>
            <a:pPr marL="0" lvl="0" indent="0" algn="l" rtl="0">
              <a:lnSpc>
                <a:spcPct val="154545"/>
              </a:lnSpc>
              <a:spcBef>
                <a:spcPts val="0"/>
              </a:spcBef>
              <a:spcAft>
                <a:spcPts val="0"/>
              </a:spcAft>
              <a:buNone/>
            </a:pPr>
            <a:r>
              <a:rPr lang="en" sz="2200" dirty="0">
                <a:solidFill>
                  <a:srgbClr val="000000"/>
                </a:solidFill>
                <a:ea typeface="Times New Roman"/>
                <a:cs typeface="Times New Roman"/>
                <a:sym typeface="Times New Roman"/>
              </a:rPr>
              <a:t>Determined climbers first began trying to reach Everest’s peak in 1922. Since then, over 200 people have died on the mountain. Some climbers have lost limbs due to frostbite or untreated injuries sustained during the summit. Those interested in ascending Everest should take plenty of time to consider the many inherent risks that come with climbing the mountain.</a:t>
            </a:r>
            <a:endParaRPr sz="2200" dirty="0">
              <a:solidFill>
                <a:srgbClr val="000000"/>
              </a:solidFill>
              <a:ea typeface="Times New Roman"/>
              <a:cs typeface="Times New Roman"/>
              <a:sym typeface="Times New Roman"/>
            </a:endParaRPr>
          </a:p>
          <a:p>
            <a:pPr marL="0" lvl="0" indent="0" algn="l" rtl="0">
              <a:spcBef>
                <a:spcPts val="1200"/>
              </a:spcBef>
              <a:spcAft>
                <a:spcPts val="1600"/>
              </a:spcAft>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a:off x="387900" y="0"/>
            <a:ext cx="8368200" cy="14516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000000"/>
                </a:solidFill>
              </a:rPr>
              <a:t>Continued “A Trip to the Top” </a:t>
            </a:r>
            <a:r>
              <a:rPr lang="en-US" dirty="0" smtClean="0">
                <a:solidFill>
                  <a:srgbClr val="000000"/>
                </a:solidFill>
              </a:rPr>
              <a:t/>
            </a:r>
            <a:br>
              <a:rPr lang="en-US" dirty="0" smtClean="0">
                <a:solidFill>
                  <a:srgbClr val="000000"/>
                </a:solidFill>
              </a:rPr>
            </a:br>
            <a:r>
              <a:rPr lang="en" dirty="0" smtClean="0">
                <a:solidFill>
                  <a:srgbClr val="000000"/>
                </a:solidFill>
              </a:rPr>
              <a:t>(</a:t>
            </a:r>
            <a:r>
              <a:rPr lang="en" dirty="0">
                <a:solidFill>
                  <a:srgbClr val="000000"/>
                </a:solidFill>
              </a:rPr>
              <a:t>You do)</a:t>
            </a:r>
            <a:endParaRPr dirty="0">
              <a:solidFill>
                <a:srgbClr val="000000"/>
              </a:solidFill>
            </a:endParaRPr>
          </a:p>
        </p:txBody>
      </p:sp>
      <p:sp>
        <p:nvSpPr>
          <p:cNvPr id="185" name="Google Shape;185;p33"/>
          <p:cNvSpPr txBox="1">
            <a:spLocks noGrp="1"/>
          </p:cNvSpPr>
          <p:nvPr>
            <p:ph type="body" idx="1"/>
          </p:nvPr>
        </p:nvSpPr>
        <p:spPr>
          <a:xfrm>
            <a:off x="387900" y="1275900"/>
            <a:ext cx="8368200" cy="3292800"/>
          </a:xfrm>
          <a:prstGeom prst="rect">
            <a:avLst/>
          </a:prstGeom>
        </p:spPr>
        <p:txBody>
          <a:bodyPr spcFirstLastPara="1" wrap="square" lIns="91425" tIns="91425" rIns="91425" bIns="91425" anchor="t" anchorCtr="0">
            <a:noAutofit/>
          </a:bodyPr>
          <a:lstStyle/>
          <a:p>
            <a:pPr marL="0" lvl="0" indent="0" algn="l" rtl="0">
              <a:lnSpc>
                <a:spcPct val="154545"/>
              </a:lnSpc>
              <a:spcBef>
                <a:spcPts val="0"/>
              </a:spcBef>
              <a:spcAft>
                <a:spcPts val="0"/>
              </a:spcAft>
              <a:buNone/>
            </a:pPr>
            <a:r>
              <a:rPr lang="en" sz="2200" dirty="0">
                <a:solidFill>
                  <a:srgbClr val="000000"/>
                </a:solidFill>
                <a:ea typeface="Times New Roman"/>
                <a:cs typeface="Times New Roman"/>
                <a:sym typeface="Times New Roman"/>
              </a:rPr>
              <a:t>Determined climbers first began trying to reach Everest’s peak in 1922. Since then, over </a:t>
            </a:r>
            <a:r>
              <a:rPr lang="en" sz="2200" dirty="0">
                <a:solidFill>
                  <a:srgbClr val="FF0000"/>
                </a:solidFill>
                <a:ea typeface="Times New Roman"/>
                <a:cs typeface="Times New Roman"/>
                <a:sym typeface="Times New Roman"/>
              </a:rPr>
              <a:t>200 people have died </a:t>
            </a:r>
            <a:r>
              <a:rPr lang="en" sz="2200" dirty="0">
                <a:solidFill>
                  <a:srgbClr val="000000"/>
                </a:solidFill>
                <a:ea typeface="Times New Roman"/>
                <a:cs typeface="Times New Roman"/>
                <a:sym typeface="Times New Roman"/>
              </a:rPr>
              <a:t>on the mountain. Some climbers have lost limbs due to frostbite or untreated </a:t>
            </a:r>
            <a:r>
              <a:rPr lang="en" sz="2200" dirty="0">
                <a:solidFill>
                  <a:srgbClr val="FF0000"/>
                </a:solidFill>
                <a:ea typeface="Times New Roman"/>
                <a:cs typeface="Times New Roman"/>
                <a:sym typeface="Times New Roman"/>
              </a:rPr>
              <a:t>injuries sustained </a:t>
            </a:r>
            <a:r>
              <a:rPr lang="en" sz="2200" dirty="0">
                <a:solidFill>
                  <a:srgbClr val="000000"/>
                </a:solidFill>
                <a:ea typeface="Times New Roman"/>
                <a:cs typeface="Times New Roman"/>
                <a:sym typeface="Times New Roman"/>
              </a:rPr>
              <a:t>during the summit. Those interested in ascending Everest should take plenty of </a:t>
            </a:r>
            <a:r>
              <a:rPr lang="en" sz="2200" dirty="0">
                <a:solidFill>
                  <a:srgbClr val="FF0000"/>
                </a:solidFill>
                <a:ea typeface="Times New Roman"/>
                <a:cs typeface="Times New Roman"/>
                <a:sym typeface="Times New Roman"/>
              </a:rPr>
              <a:t>time</a:t>
            </a:r>
            <a:r>
              <a:rPr lang="en" sz="2200" dirty="0">
                <a:solidFill>
                  <a:schemeClr val="accent6"/>
                </a:solidFill>
                <a:ea typeface="Times New Roman"/>
                <a:cs typeface="Times New Roman"/>
                <a:sym typeface="Times New Roman"/>
              </a:rPr>
              <a:t> </a:t>
            </a:r>
            <a:r>
              <a:rPr lang="en" sz="2200" dirty="0">
                <a:solidFill>
                  <a:srgbClr val="FF0000"/>
                </a:solidFill>
                <a:ea typeface="Times New Roman"/>
                <a:cs typeface="Times New Roman"/>
                <a:sym typeface="Times New Roman"/>
              </a:rPr>
              <a:t>to consider the many inherent risks </a:t>
            </a:r>
            <a:r>
              <a:rPr lang="en" sz="2200" dirty="0">
                <a:solidFill>
                  <a:srgbClr val="000000"/>
                </a:solidFill>
                <a:ea typeface="Times New Roman"/>
                <a:cs typeface="Times New Roman"/>
                <a:sym typeface="Times New Roman"/>
              </a:rPr>
              <a:t>that come with climbing the mountain.</a:t>
            </a:r>
            <a:endParaRPr sz="2200" dirty="0">
              <a:solidFill>
                <a:srgbClr val="000000"/>
              </a:solidFill>
              <a:ea typeface="Times New Roman"/>
              <a:cs typeface="Times New Roman"/>
              <a:sym typeface="Times New Roman"/>
            </a:endParaRPr>
          </a:p>
          <a:p>
            <a:pPr marL="0" lvl="0" indent="0" algn="l" rtl="0">
              <a:spcBef>
                <a:spcPts val="1200"/>
              </a:spcBef>
              <a:spcAft>
                <a:spcPts val="16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285498"/>
            <a:ext cx="8368200" cy="85862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b="1" dirty="0">
                <a:solidFill>
                  <a:srgbClr val="000000"/>
                </a:solidFill>
              </a:rPr>
              <a:t>Objectives</a:t>
            </a:r>
            <a:endParaRPr sz="6000" b="1" dirty="0">
              <a:solidFill>
                <a:srgbClr val="000000"/>
              </a:solidFill>
            </a:endParaRPr>
          </a:p>
        </p:txBody>
      </p:sp>
      <p:sp>
        <p:nvSpPr>
          <p:cNvPr id="70" name="Google Shape;70;p14"/>
          <p:cNvSpPr txBox="1">
            <a:spLocks noGrp="1"/>
          </p:cNvSpPr>
          <p:nvPr>
            <p:ph type="body" idx="1"/>
          </p:nvPr>
        </p:nvSpPr>
        <p:spPr>
          <a:xfrm>
            <a:off x="188141" y="1175720"/>
            <a:ext cx="8819161" cy="3704652"/>
          </a:xfrm>
          <a:prstGeom prst="rect">
            <a:avLst/>
          </a:prstGeom>
        </p:spPr>
        <p:txBody>
          <a:bodyPr spcFirstLastPara="1" wrap="square" lIns="91425" tIns="91425" rIns="91425" bIns="91425" anchor="t" anchorCtr="0">
            <a:noAutofit/>
          </a:bodyPr>
          <a:lstStyle/>
          <a:p>
            <a:pPr marL="514350" indent="-514350">
              <a:buClrTx/>
              <a:buSzPts val="2400"/>
              <a:buFont typeface="+mj-lt"/>
              <a:buAutoNum type="arabicPeriod"/>
            </a:pPr>
            <a:r>
              <a:rPr lang="en-US" sz="3200" dirty="0" smtClean="0">
                <a:solidFill>
                  <a:srgbClr val="000000"/>
                </a:solidFill>
                <a:latin typeface="Times New Roman"/>
                <a:ea typeface="Times New Roman"/>
                <a:cs typeface="Times New Roman"/>
                <a:sym typeface="Times New Roman"/>
              </a:rPr>
              <a:t>Lea</a:t>
            </a:r>
            <a:r>
              <a:rPr lang="en" sz="3200" dirty="0" smtClean="0">
                <a:solidFill>
                  <a:srgbClr val="000000"/>
                </a:solidFill>
                <a:latin typeface="Times New Roman"/>
                <a:ea typeface="Times New Roman"/>
                <a:cs typeface="Times New Roman"/>
                <a:sym typeface="Times New Roman"/>
              </a:rPr>
              <a:t>rn </a:t>
            </a:r>
            <a:r>
              <a:rPr lang="en" sz="3200" dirty="0">
                <a:solidFill>
                  <a:srgbClr val="000000"/>
                </a:solidFill>
                <a:latin typeface="Times New Roman"/>
                <a:ea typeface="Times New Roman"/>
                <a:cs typeface="Times New Roman"/>
                <a:sym typeface="Times New Roman"/>
              </a:rPr>
              <a:t>the </a:t>
            </a:r>
            <a:r>
              <a:rPr lang="en" sz="3200" b="1" dirty="0">
                <a:solidFill>
                  <a:srgbClr val="000000"/>
                </a:solidFill>
                <a:latin typeface="Times New Roman"/>
                <a:ea typeface="Times New Roman"/>
                <a:cs typeface="Times New Roman"/>
                <a:sym typeface="Times New Roman"/>
              </a:rPr>
              <a:t>evidence base </a:t>
            </a:r>
            <a:r>
              <a:rPr lang="en" sz="3200" dirty="0">
                <a:solidFill>
                  <a:srgbClr val="000000"/>
                </a:solidFill>
                <a:latin typeface="Times New Roman"/>
                <a:ea typeface="Times New Roman"/>
                <a:cs typeface="Times New Roman"/>
                <a:sym typeface="Times New Roman"/>
              </a:rPr>
              <a:t>of using summarization as a strategy to improve students' reading comprehension. </a:t>
            </a:r>
            <a:endParaRPr lang="en-US" sz="3200" dirty="0">
              <a:solidFill>
                <a:srgbClr val="000000"/>
              </a:solidFill>
              <a:latin typeface="Times New Roman"/>
              <a:ea typeface="Times New Roman"/>
              <a:cs typeface="Times New Roman"/>
              <a:sym typeface="Times New Roman"/>
            </a:endParaRPr>
          </a:p>
          <a:p>
            <a:pPr marL="514350" indent="-514350">
              <a:buClrTx/>
              <a:buSzPts val="2400"/>
              <a:buFont typeface="+mj-lt"/>
              <a:buAutoNum type="arabicPeriod"/>
            </a:pPr>
            <a:r>
              <a:rPr lang="en-US" sz="3200" dirty="0" smtClean="0">
                <a:solidFill>
                  <a:srgbClr val="000000"/>
                </a:solidFill>
                <a:latin typeface="Times New Roman"/>
                <a:ea typeface="Times New Roman"/>
                <a:cs typeface="Times New Roman"/>
                <a:sym typeface="Times New Roman"/>
              </a:rPr>
              <a:t>See the </a:t>
            </a:r>
            <a:r>
              <a:rPr lang="en-US" sz="3200" b="1" dirty="0" smtClean="0">
                <a:solidFill>
                  <a:srgbClr val="000000"/>
                </a:solidFill>
                <a:latin typeface="Times New Roman"/>
                <a:ea typeface="Times New Roman"/>
                <a:cs typeface="Times New Roman"/>
                <a:sym typeface="Times New Roman"/>
              </a:rPr>
              <a:t>effects</a:t>
            </a:r>
            <a:r>
              <a:rPr lang="en-US" sz="3200" dirty="0" smtClean="0">
                <a:solidFill>
                  <a:srgbClr val="000000"/>
                </a:solidFill>
                <a:latin typeface="Times New Roman"/>
                <a:ea typeface="Times New Roman"/>
                <a:cs typeface="Times New Roman"/>
                <a:sym typeface="Times New Roman"/>
              </a:rPr>
              <a:t> of the single-case design experiment with AHS students.</a:t>
            </a:r>
          </a:p>
          <a:p>
            <a:pPr marL="514350" indent="-514350">
              <a:buClrTx/>
              <a:buSzPts val="2400"/>
              <a:buFont typeface="+mj-lt"/>
              <a:buAutoNum type="arabicPeriod"/>
            </a:pPr>
            <a:r>
              <a:rPr lang="en-US" sz="3200" dirty="0" smtClean="0">
                <a:solidFill>
                  <a:srgbClr val="000000"/>
                </a:solidFill>
                <a:latin typeface="Times New Roman"/>
                <a:ea typeface="Times New Roman"/>
                <a:cs typeface="Times New Roman"/>
                <a:sym typeface="Times New Roman"/>
              </a:rPr>
              <a:t>L</a:t>
            </a:r>
            <a:r>
              <a:rPr lang="en" sz="3200" dirty="0" smtClean="0">
                <a:solidFill>
                  <a:srgbClr val="000000"/>
                </a:solidFill>
                <a:latin typeface="Times New Roman"/>
                <a:ea typeface="Times New Roman"/>
                <a:cs typeface="Times New Roman"/>
                <a:sym typeface="Times New Roman"/>
              </a:rPr>
              <a:t>earn </a:t>
            </a:r>
            <a:r>
              <a:rPr lang="en" sz="3200" dirty="0">
                <a:solidFill>
                  <a:srgbClr val="000000"/>
                </a:solidFill>
                <a:latin typeface="Times New Roman"/>
                <a:ea typeface="Times New Roman"/>
                <a:cs typeface="Times New Roman"/>
                <a:sym typeface="Times New Roman"/>
              </a:rPr>
              <a:t>how to </a:t>
            </a:r>
            <a:r>
              <a:rPr lang="en" sz="3200" b="1" dirty="0">
                <a:solidFill>
                  <a:srgbClr val="000000"/>
                </a:solidFill>
                <a:latin typeface="Times New Roman"/>
                <a:ea typeface="Times New Roman"/>
                <a:cs typeface="Times New Roman"/>
                <a:sym typeface="Times New Roman"/>
              </a:rPr>
              <a:t>explicitly teach </a:t>
            </a:r>
            <a:r>
              <a:rPr lang="en" sz="3200" dirty="0">
                <a:solidFill>
                  <a:srgbClr val="000000"/>
                </a:solidFill>
                <a:latin typeface="Times New Roman"/>
                <a:ea typeface="Times New Roman"/>
                <a:cs typeface="Times New Roman"/>
                <a:sym typeface="Times New Roman"/>
              </a:rPr>
              <a:t>students to summarize texts.</a:t>
            </a:r>
            <a:endParaRPr sz="3200" dirty="0">
              <a:solidFill>
                <a:srgbClr val="000000"/>
              </a:solidFill>
              <a:latin typeface="Lustria"/>
              <a:ea typeface="Lustria"/>
              <a:cs typeface="Lustria"/>
              <a:sym typeface="Lustria"/>
            </a:endParaRPr>
          </a:p>
          <a:p>
            <a:pPr marL="0" lvl="0" indent="0" algn="l" rtl="0">
              <a:lnSpc>
                <a:spcPct val="100000"/>
              </a:lnSpc>
              <a:spcBef>
                <a:spcPts val="2000"/>
              </a:spcBef>
              <a:spcAft>
                <a:spcPts val="0"/>
              </a:spcAft>
              <a:buClr>
                <a:srgbClr val="FFFFFF"/>
              </a:buClr>
              <a:buSzPts val="2400"/>
              <a:buNone/>
            </a:pPr>
            <a:endParaRPr lang="en" sz="2400" dirty="0">
              <a:solidFill>
                <a:srgbClr val="FFFFFF"/>
              </a:solidFill>
              <a:latin typeface="Times New Roman"/>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387900" y="112624"/>
            <a:ext cx="8368200" cy="124129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000000"/>
                </a:solidFill>
              </a:rPr>
              <a:t>Continued “A Trip to the Top</a:t>
            </a:r>
            <a:r>
              <a:rPr lang="en" dirty="0" smtClean="0">
                <a:solidFill>
                  <a:srgbClr val="000000"/>
                </a:solidFill>
              </a:rPr>
              <a:t>”</a:t>
            </a:r>
            <a:r>
              <a:rPr lang="en-US" dirty="0" smtClean="0">
                <a:solidFill>
                  <a:srgbClr val="000000"/>
                </a:solidFill>
              </a:rPr>
              <a:t/>
            </a:r>
            <a:br>
              <a:rPr lang="en-US" dirty="0" smtClean="0">
                <a:solidFill>
                  <a:srgbClr val="000000"/>
                </a:solidFill>
              </a:rPr>
            </a:br>
            <a:r>
              <a:rPr lang="en" dirty="0" smtClean="0">
                <a:solidFill>
                  <a:srgbClr val="000000"/>
                </a:solidFill>
              </a:rPr>
              <a:t>(</a:t>
            </a:r>
            <a:r>
              <a:rPr lang="en" dirty="0">
                <a:solidFill>
                  <a:srgbClr val="000000"/>
                </a:solidFill>
              </a:rPr>
              <a:t>We do)</a:t>
            </a:r>
            <a:endParaRPr dirty="0">
              <a:solidFill>
                <a:srgbClr val="000000"/>
              </a:solidFill>
            </a:endParaRPr>
          </a:p>
        </p:txBody>
      </p:sp>
      <p:sp>
        <p:nvSpPr>
          <p:cNvPr id="191" name="Google Shape;191;p34"/>
          <p:cNvSpPr txBox="1">
            <a:spLocks noGrp="1"/>
          </p:cNvSpPr>
          <p:nvPr>
            <p:ph type="body" idx="1"/>
          </p:nvPr>
        </p:nvSpPr>
        <p:spPr>
          <a:xfrm>
            <a:off x="387900" y="1214341"/>
            <a:ext cx="8368200" cy="3849484"/>
          </a:xfrm>
          <a:prstGeom prst="rect">
            <a:avLst/>
          </a:prstGeom>
          <a:ln>
            <a:noFill/>
          </a:ln>
        </p:spPr>
        <p:txBody>
          <a:bodyPr spcFirstLastPara="1" wrap="square" lIns="91425" tIns="91425" rIns="91425" bIns="91425" anchor="t" anchorCtr="0">
            <a:noAutofit/>
          </a:bodyPr>
          <a:lstStyle/>
          <a:p>
            <a:pPr marL="0" indent="0">
              <a:buNone/>
            </a:pPr>
            <a:r>
              <a:rPr lang="en" sz="2400" dirty="0">
                <a:solidFill>
                  <a:srgbClr val="000000"/>
                </a:solidFill>
              </a:rPr>
              <a:t>KWP:</a:t>
            </a:r>
            <a:endParaRPr lang="en-US" sz="2400" dirty="0">
              <a:solidFill>
                <a:srgbClr val="000000"/>
              </a:solidFill>
            </a:endParaRPr>
          </a:p>
          <a:p>
            <a:pPr marL="0" indent="0">
              <a:lnSpc>
                <a:spcPct val="114999"/>
              </a:lnSpc>
              <a:buNone/>
            </a:pPr>
            <a:r>
              <a:rPr lang="en" sz="2400" dirty="0">
                <a:solidFill>
                  <a:srgbClr val="FF0000"/>
                </a:solidFill>
              </a:rPr>
              <a:t>*200 people died</a:t>
            </a:r>
            <a:endParaRPr lang="en-US" sz="2400" dirty="0">
              <a:solidFill>
                <a:srgbClr val="FF0000"/>
              </a:solidFill>
            </a:endParaRPr>
          </a:p>
          <a:p>
            <a:pPr marL="0" lvl="0" indent="0" algn="l" rtl="0">
              <a:spcBef>
                <a:spcPts val="1600"/>
              </a:spcBef>
              <a:spcAft>
                <a:spcPts val="0"/>
              </a:spcAft>
              <a:buNone/>
            </a:pPr>
            <a:r>
              <a:rPr lang="en" sz="2400" dirty="0">
                <a:solidFill>
                  <a:srgbClr val="FF0000"/>
                </a:solidFill>
              </a:rPr>
              <a:t>*untreated injuries sustained</a:t>
            </a:r>
            <a:endParaRPr sz="2400" dirty="0" err="1">
              <a:solidFill>
                <a:srgbClr val="FF0000"/>
              </a:solidFill>
            </a:endParaRPr>
          </a:p>
          <a:p>
            <a:pPr marL="0" lvl="0" indent="0" algn="l" rtl="0">
              <a:spcBef>
                <a:spcPts val="1600"/>
              </a:spcBef>
              <a:spcAft>
                <a:spcPts val="0"/>
              </a:spcAft>
              <a:buNone/>
            </a:pPr>
            <a:r>
              <a:rPr lang="en" sz="2400" dirty="0">
                <a:solidFill>
                  <a:srgbClr val="FF0000"/>
                </a:solidFill>
              </a:rPr>
              <a:t>*climbers should consider risks</a:t>
            </a:r>
            <a:endParaRPr sz="2400" dirty="0">
              <a:solidFill>
                <a:srgbClr val="FF0000"/>
              </a:solidFill>
            </a:endParaRPr>
          </a:p>
          <a:p>
            <a:pPr marL="0" indent="0">
              <a:spcBef>
                <a:spcPts val="1600"/>
              </a:spcBef>
              <a:buNone/>
            </a:pPr>
            <a:r>
              <a:rPr lang="en" sz="2400" dirty="0">
                <a:solidFill>
                  <a:srgbClr val="000000"/>
                </a:solidFill>
              </a:rPr>
              <a:t>MI Sentence: </a:t>
            </a:r>
            <a:r>
              <a:rPr lang="en" sz="2400" dirty="0">
                <a:solidFill>
                  <a:schemeClr val="accent6"/>
                </a:solidFill>
              </a:rPr>
              <a:t> </a:t>
            </a:r>
            <a:r>
              <a:rPr lang="en" sz="2400" dirty="0">
                <a:solidFill>
                  <a:srgbClr val="FF0000"/>
                </a:solidFill>
              </a:rPr>
              <a:t>Many people die trying to climb Mount Everest, and climbers should take time to consider all of the risks before making an attempt.</a:t>
            </a:r>
            <a:endParaRPr sz="2400" dirty="0">
              <a:solidFill>
                <a:srgbClr val="FF0000"/>
              </a:solidFill>
            </a:endParaRPr>
          </a:p>
          <a:p>
            <a:pPr marL="0" lvl="0" indent="0" algn="l" rtl="0">
              <a:spcBef>
                <a:spcPts val="1600"/>
              </a:spcBef>
              <a:spcAft>
                <a:spcPts val="1600"/>
              </a:spcAft>
              <a:buNone/>
            </a:pPr>
            <a:endParaRPr sz="2400" dirty="0">
              <a:solidFill>
                <a:schemeClr val="accent6"/>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00" y="139380"/>
            <a:ext cx="8368200" cy="1350443"/>
          </a:xfrm>
        </p:spPr>
        <p:txBody>
          <a:bodyPr/>
          <a:lstStyle/>
          <a:p>
            <a:r>
              <a:rPr lang="en-US" sz="4000" b="1" dirty="0" smtClean="0"/>
              <a:t>After Reading Activities:  Summarize!</a:t>
            </a:r>
            <a:endParaRPr lang="en-US" sz="4000" b="1" dirty="0"/>
          </a:p>
        </p:txBody>
      </p:sp>
      <p:sp>
        <p:nvSpPr>
          <p:cNvPr id="3" name="Text Placeholder 2"/>
          <p:cNvSpPr>
            <a:spLocks noGrp="1"/>
          </p:cNvSpPr>
          <p:nvPr>
            <p:ph type="body" idx="1"/>
          </p:nvPr>
        </p:nvSpPr>
        <p:spPr>
          <a:xfrm>
            <a:off x="154885" y="1489823"/>
            <a:ext cx="8874888" cy="3388467"/>
          </a:xfrm>
        </p:spPr>
        <p:txBody>
          <a:bodyPr>
            <a:noAutofit/>
          </a:bodyPr>
          <a:lstStyle/>
          <a:p>
            <a:pPr marL="114300" indent="0">
              <a:buNone/>
            </a:pPr>
            <a:r>
              <a:rPr lang="en-US" sz="2800" dirty="0" smtClean="0">
                <a:solidFill>
                  <a:srgbClr val="000000"/>
                </a:solidFill>
              </a:rPr>
              <a:t>1- Edit the BIT as needed.</a:t>
            </a:r>
          </a:p>
          <a:p>
            <a:pPr marL="114300" indent="0">
              <a:buNone/>
            </a:pPr>
            <a:r>
              <a:rPr lang="en-US" sz="2800" dirty="0" smtClean="0">
                <a:solidFill>
                  <a:srgbClr val="000000"/>
                </a:solidFill>
              </a:rPr>
              <a:t>2- Using the SG, generate a sentence using the BIG.</a:t>
            </a:r>
          </a:p>
          <a:p>
            <a:pPr marL="114300" indent="0">
              <a:buNone/>
            </a:pPr>
            <a:r>
              <a:rPr lang="en-US" sz="2800" dirty="0" smtClean="0">
                <a:solidFill>
                  <a:srgbClr val="000000"/>
                </a:solidFill>
              </a:rPr>
              <a:t>3- Combine the most important KWP and main ideas in a logical way</a:t>
            </a:r>
          </a:p>
          <a:p>
            <a:pPr marL="114300" indent="0">
              <a:buNone/>
            </a:pPr>
            <a:r>
              <a:rPr lang="en-US" sz="2800" dirty="0" smtClean="0">
                <a:solidFill>
                  <a:srgbClr val="000000"/>
                </a:solidFill>
              </a:rPr>
              <a:t>4- Include details that support the MI.</a:t>
            </a:r>
          </a:p>
          <a:p>
            <a:pPr marL="114300" indent="0">
              <a:buNone/>
            </a:pPr>
            <a:r>
              <a:rPr lang="en-US" sz="2800" dirty="0" smtClean="0">
                <a:solidFill>
                  <a:srgbClr val="000000"/>
                </a:solidFill>
              </a:rPr>
              <a:t>4- Include only essential information.</a:t>
            </a:r>
          </a:p>
          <a:p>
            <a:pPr marL="114300" indent="0">
              <a:buNone/>
            </a:pPr>
            <a:r>
              <a:rPr lang="en-US" sz="2800" dirty="0" smtClean="0">
                <a:solidFill>
                  <a:srgbClr val="000000"/>
                </a:solidFill>
              </a:rPr>
              <a:t>5- Generate a summary that represents the passage.</a:t>
            </a:r>
            <a:endParaRPr lang="en-US" sz="2800" dirty="0">
              <a:solidFill>
                <a:srgbClr val="000000"/>
              </a:solidFill>
            </a:endParaRPr>
          </a:p>
        </p:txBody>
      </p:sp>
    </p:spTree>
    <p:extLst>
      <p:ext uri="{BB962C8B-B14F-4D97-AF65-F5344CB8AC3E}">
        <p14:creationId xmlns:p14="http://schemas.microsoft.com/office/powerpoint/2010/main" val="2089512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899" y="1331779"/>
            <a:ext cx="2245479" cy="2396240"/>
          </a:xfrm>
        </p:spPr>
        <p:txBody>
          <a:bodyPr>
            <a:normAutofit/>
          </a:bodyPr>
          <a:lstStyle/>
          <a:p>
            <a:r>
              <a:rPr lang="en-US" dirty="0" smtClean="0">
                <a:solidFill>
                  <a:srgbClr val="000000"/>
                </a:solidFill>
              </a:rPr>
              <a:t>Self-Efficacy</a:t>
            </a:r>
            <a:endParaRPr lang="en-US" dirty="0">
              <a:solidFill>
                <a:srgbClr val="000000"/>
              </a:solidFill>
            </a:endParaRPr>
          </a:p>
        </p:txBody>
      </p:sp>
      <p:pic>
        <p:nvPicPr>
          <p:cNvPr id="4" name="Picture 3" descr="Screen Shot 2018-04-09 at 9.59.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4997" y="77038"/>
            <a:ext cx="4191485" cy="5021314"/>
          </a:xfrm>
          <a:prstGeom prst="rect">
            <a:avLst/>
          </a:prstGeom>
        </p:spPr>
      </p:pic>
    </p:spTree>
    <p:extLst>
      <p:ext uri="{BB962C8B-B14F-4D97-AF65-F5344CB8AC3E}">
        <p14:creationId xmlns:p14="http://schemas.microsoft.com/office/powerpoint/2010/main" val="1251383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00" y="129820"/>
            <a:ext cx="8368200" cy="686100"/>
          </a:xfrm>
        </p:spPr>
        <p:txBody>
          <a:bodyPr>
            <a:noAutofit/>
          </a:bodyPr>
          <a:lstStyle/>
          <a:p>
            <a:r>
              <a:rPr lang="en-US" sz="4000" b="1" dirty="0">
                <a:solidFill>
                  <a:srgbClr val="000000"/>
                </a:solidFill>
              </a:rPr>
              <a:t>Social Validity</a:t>
            </a:r>
            <a:endParaRPr lang="en-US" sz="4000"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13381517"/>
              </p:ext>
            </p:extLst>
          </p:nvPr>
        </p:nvGraphicFramePr>
        <p:xfrm>
          <a:off x="151478" y="815920"/>
          <a:ext cx="8774046" cy="4327580"/>
        </p:xfrm>
        <a:graphic>
          <a:graphicData uri="http://schemas.openxmlformats.org/drawingml/2006/table">
            <a:tbl>
              <a:tblPr firstRow="1" bandRow="1">
                <a:tableStyleId>{3B4B98B0-60AC-42C2-AFA5-B58CD77FA1E5}</a:tableStyleId>
              </a:tblPr>
              <a:tblGrid>
                <a:gridCol w="4111819"/>
                <a:gridCol w="1213199"/>
                <a:gridCol w="1409906"/>
                <a:gridCol w="2039122"/>
              </a:tblGrid>
              <a:tr h="892390">
                <a:tc>
                  <a:txBody>
                    <a:bodyPr/>
                    <a:lstStyle/>
                    <a:p>
                      <a:pPr algn="ctr"/>
                      <a:endParaRPr lang="en-US" sz="2400" dirty="0" smtClean="0">
                        <a:solidFill>
                          <a:schemeClr val="tx1"/>
                        </a:solidFill>
                        <a:latin typeface="Times"/>
                        <a:cs typeface="Times"/>
                      </a:endParaRPr>
                    </a:p>
                    <a:p>
                      <a:pPr algn="ctr"/>
                      <a:r>
                        <a:rPr lang="en-US" sz="2400" dirty="0" smtClean="0">
                          <a:solidFill>
                            <a:schemeClr val="tx1"/>
                          </a:solidFill>
                          <a:latin typeface="Times"/>
                          <a:cs typeface="Times"/>
                        </a:rPr>
                        <a:t>Question</a:t>
                      </a:r>
                      <a:endParaRPr lang="en-US" sz="2400" dirty="0">
                        <a:solidFill>
                          <a:schemeClr val="tx1"/>
                        </a:solidFill>
                        <a:latin typeface="Times"/>
                        <a:cs typeface="Times"/>
                      </a:endParaRPr>
                    </a:p>
                  </a:txBody>
                  <a:tcPr/>
                </a:tc>
                <a:tc>
                  <a:txBody>
                    <a:bodyPr/>
                    <a:lstStyle/>
                    <a:p>
                      <a:pPr algn="ctr"/>
                      <a:endParaRPr lang="en-US" sz="2400" dirty="0" smtClean="0">
                        <a:solidFill>
                          <a:schemeClr val="tx1"/>
                        </a:solidFill>
                        <a:latin typeface="Times"/>
                        <a:cs typeface="Times"/>
                      </a:endParaRPr>
                    </a:p>
                    <a:p>
                      <a:pPr algn="ctr"/>
                      <a:r>
                        <a:rPr lang="en-US" sz="2400" dirty="0" smtClean="0">
                          <a:solidFill>
                            <a:schemeClr val="tx1"/>
                          </a:solidFill>
                          <a:latin typeface="Times"/>
                          <a:cs typeface="Times"/>
                        </a:rPr>
                        <a:t>Kenny</a:t>
                      </a:r>
                      <a:endParaRPr lang="en-US" sz="2400" dirty="0">
                        <a:solidFill>
                          <a:schemeClr val="tx1"/>
                        </a:solidFill>
                        <a:latin typeface="Times"/>
                        <a:cs typeface="Times"/>
                      </a:endParaRPr>
                    </a:p>
                  </a:txBody>
                  <a:tcPr/>
                </a:tc>
                <a:tc>
                  <a:txBody>
                    <a:bodyPr/>
                    <a:lstStyle/>
                    <a:p>
                      <a:pPr algn="ctr"/>
                      <a:endParaRPr lang="en-US" sz="2400" dirty="0" smtClean="0">
                        <a:solidFill>
                          <a:schemeClr val="tx1"/>
                        </a:solidFill>
                        <a:latin typeface="Times"/>
                        <a:cs typeface="Times"/>
                      </a:endParaRPr>
                    </a:p>
                    <a:p>
                      <a:pPr algn="ctr"/>
                      <a:r>
                        <a:rPr lang="en-US" sz="2400" dirty="0" smtClean="0">
                          <a:solidFill>
                            <a:schemeClr val="tx1"/>
                          </a:solidFill>
                          <a:latin typeface="Times"/>
                          <a:cs typeface="Times"/>
                        </a:rPr>
                        <a:t>Andrew</a:t>
                      </a:r>
                      <a:endParaRPr lang="en-US" sz="2400" dirty="0">
                        <a:solidFill>
                          <a:schemeClr val="tx1"/>
                        </a:solidFill>
                        <a:latin typeface="Times"/>
                        <a:cs typeface="Times"/>
                      </a:endParaRPr>
                    </a:p>
                  </a:txBody>
                  <a:tcPr/>
                </a:tc>
                <a:tc>
                  <a:txBody>
                    <a:bodyPr/>
                    <a:lstStyle/>
                    <a:p>
                      <a:pPr algn="ctr"/>
                      <a:endParaRPr lang="en-US" sz="2400" dirty="0" smtClean="0">
                        <a:solidFill>
                          <a:schemeClr val="tx1"/>
                        </a:solidFill>
                        <a:latin typeface="Times"/>
                        <a:cs typeface="Times"/>
                      </a:endParaRPr>
                    </a:p>
                    <a:p>
                      <a:pPr algn="ctr"/>
                      <a:r>
                        <a:rPr lang="en-US" sz="2400" dirty="0" err="1" smtClean="0">
                          <a:solidFill>
                            <a:schemeClr val="tx1"/>
                          </a:solidFill>
                          <a:latin typeface="Times"/>
                          <a:cs typeface="Times"/>
                        </a:rPr>
                        <a:t>Airbender</a:t>
                      </a:r>
                      <a:endParaRPr lang="en-US" sz="2400" dirty="0">
                        <a:solidFill>
                          <a:schemeClr val="tx1"/>
                        </a:solidFill>
                        <a:latin typeface="Times"/>
                        <a:cs typeface="Times"/>
                      </a:endParaRPr>
                    </a:p>
                  </a:txBody>
                  <a:tcPr/>
                </a:tc>
              </a:tr>
              <a:tr h="892390">
                <a:tc>
                  <a:txBody>
                    <a:bodyPr/>
                    <a:lstStyle/>
                    <a:p>
                      <a:r>
                        <a:rPr lang="en-US" sz="2400" dirty="0" smtClean="0">
                          <a:solidFill>
                            <a:schemeClr val="tx1"/>
                          </a:solidFill>
                          <a:latin typeface="Times"/>
                          <a:cs typeface="Times"/>
                        </a:rPr>
                        <a:t>The summarization strategy helped me be a better reader.</a:t>
                      </a:r>
                      <a:endParaRPr lang="en-US" sz="2400" dirty="0">
                        <a:solidFill>
                          <a:schemeClr val="tx1"/>
                        </a:solidFill>
                        <a:latin typeface="Times"/>
                        <a:cs typeface="Times"/>
                      </a:endParaRPr>
                    </a:p>
                  </a:txBody>
                  <a:tcPr/>
                </a:tc>
                <a:tc>
                  <a:txBody>
                    <a:bodyPr/>
                    <a:lstStyle/>
                    <a:p>
                      <a:pPr algn="ctr"/>
                      <a:r>
                        <a:rPr lang="en-US" sz="2400" dirty="0" smtClean="0">
                          <a:solidFill>
                            <a:schemeClr val="tx1"/>
                          </a:solidFill>
                          <a:latin typeface="Times"/>
                          <a:cs typeface="Times"/>
                        </a:rPr>
                        <a:t>4</a:t>
                      </a:r>
                      <a:endParaRPr lang="en-US" sz="2400" dirty="0">
                        <a:solidFill>
                          <a:schemeClr val="tx1"/>
                        </a:solidFill>
                        <a:latin typeface="Times"/>
                        <a:cs typeface="Times"/>
                      </a:endParaRPr>
                    </a:p>
                  </a:txBody>
                  <a:tcPr/>
                </a:tc>
                <a:tc>
                  <a:txBody>
                    <a:bodyPr/>
                    <a:lstStyle/>
                    <a:p>
                      <a:pPr algn="ctr"/>
                      <a:r>
                        <a:rPr lang="en-US" sz="2400" dirty="0" smtClean="0">
                          <a:solidFill>
                            <a:schemeClr val="tx1"/>
                          </a:solidFill>
                          <a:latin typeface="Times"/>
                          <a:cs typeface="Times"/>
                        </a:rPr>
                        <a:t>5</a:t>
                      </a:r>
                      <a:endParaRPr lang="en-US" sz="2400" dirty="0">
                        <a:solidFill>
                          <a:schemeClr val="tx1"/>
                        </a:solidFill>
                        <a:latin typeface="Times"/>
                        <a:cs typeface="Times"/>
                      </a:endParaRPr>
                    </a:p>
                  </a:txBody>
                  <a:tcPr/>
                </a:tc>
                <a:tc>
                  <a:txBody>
                    <a:bodyPr/>
                    <a:lstStyle/>
                    <a:p>
                      <a:pPr algn="ctr"/>
                      <a:r>
                        <a:rPr lang="en-US" sz="2400" dirty="0" smtClean="0">
                          <a:solidFill>
                            <a:schemeClr val="tx1"/>
                          </a:solidFill>
                          <a:latin typeface="Times"/>
                          <a:cs typeface="Times"/>
                        </a:rPr>
                        <a:t>5</a:t>
                      </a:r>
                      <a:endParaRPr lang="en-US" sz="2400" dirty="0">
                        <a:solidFill>
                          <a:schemeClr val="tx1"/>
                        </a:solidFill>
                        <a:latin typeface="Times"/>
                        <a:cs typeface="Times"/>
                      </a:endParaRPr>
                    </a:p>
                  </a:txBody>
                  <a:tcPr/>
                </a:tc>
              </a:tr>
              <a:tr h="892390">
                <a:tc>
                  <a:txBody>
                    <a:bodyPr/>
                    <a:lstStyle/>
                    <a:p>
                      <a:r>
                        <a:rPr lang="en-US" sz="2400" dirty="0" smtClean="0">
                          <a:solidFill>
                            <a:schemeClr val="tx1"/>
                          </a:solidFill>
                          <a:latin typeface="Times"/>
                          <a:cs typeface="Times"/>
                        </a:rPr>
                        <a:t>I can explain the definition of main ideas and summaries to a friend.</a:t>
                      </a:r>
                      <a:endParaRPr lang="en-US" sz="2400" dirty="0">
                        <a:solidFill>
                          <a:schemeClr val="tx1"/>
                        </a:solidFill>
                        <a:latin typeface="Times"/>
                        <a:cs typeface="Times"/>
                      </a:endParaRPr>
                    </a:p>
                  </a:txBody>
                  <a:tcPr/>
                </a:tc>
                <a:tc>
                  <a:txBody>
                    <a:bodyPr/>
                    <a:lstStyle/>
                    <a:p>
                      <a:pPr algn="ctr"/>
                      <a:r>
                        <a:rPr lang="en-US" sz="2400" dirty="0" smtClean="0">
                          <a:solidFill>
                            <a:schemeClr val="tx1"/>
                          </a:solidFill>
                          <a:latin typeface="Times"/>
                          <a:cs typeface="Times"/>
                        </a:rPr>
                        <a:t>5</a:t>
                      </a:r>
                      <a:endParaRPr lang="en-US" sz="2400" dirty="0">
                        <a:solidFill>
                          <a:schemeClr val="tx1"/>
                        </a:solidFill>
                        <a:latin typeface="Times"/>
                        <a:cs typeface="Times"/>
                      </a:endParaRPr>
                    </a:p>
                  </a:txBody>
                  <a:tcPr/>
                </a:tc>
                <a:tc>
                  <a:txBody>
                    <a:bodyPr/>
                    <a:lstStyle/>
                    <a:p>
                      <a:pPr algn="ctr"/>
                      <a:r>
                        <a:rPr lang="en-US" sz="2400" dirty="0" smtClean="0">
                          <a:solidFill>
                            <a:schemeClr val="tx1"/>
                          </a:solidFill>
                          <a:latin typeface="Times"/>
                          <a:cs typeface="Times"/>
                        </a:rPr>
                        <a:t>5</a:t>
                      </a:r>
                      <a:endParaRPr lang="en-US" sz="2400" dirty="0">
                        <a:solidFill>
                          <a:schemeClr val="tx1"/>
                        </a:solidFill>
                        <a:latin typeface="Times"/>
                        <a:cs typeface="Times"/>
                      </a:endParaRPr>
                    </a:p>
                  </a:txBody>
                  <a:tcPr/>
                </a:tc>
                <a:tc>
                  <a:txBody>
                    <a:bodyPr/>
                    <a:lstStyle/>
                    <a:p>
                      <a:pPr algn="ctr"/>
                      <a:r>
                        <a:rPr lang="en-US" sz="2400" dirty="0" smtClean="0">
                          <a:solidFill>
                            <a:schemeClr val="tx1"/>
                          </a:solidFill>
                          <a:latin typeface="Times"/>
                          <a:cs typeface="Times"/>
                        </a:rPr>
                        <a:t>5</a:t>
                      </a:r>
                      <a:endParaRPr lang="en-US" sz="2400" dirty="0">
                        <a:solidFill>
                          <a:schemeClr val="tx1"/>
                        </a:solidFill>
                        <a:latin typeface="Times"/>
                        <a:cs typeface="Times"/>
                      </a:endParaRPr>
                    </a:p>
                  </a:txBody>
                  <a:tcPr/>
                </a:tc>
              </a:tr>
              <a:tr h="892390">
                <a:tc>
                  <a:txBody>
                    <a:bodyPr/>
                    <a:lstStyle/>
                    <a:p>
                      <a:r>
                        <a:rPr lang="en-US" sz="2400" dirty="0" smtClean="0">
                          <a:solidFill>
                            <a:schemeClr val="tx1"/>
                          </a:solidFill>
                          <a:latin typeface="Times"/>
                          <a:cs typeface="Times"/>
                        </a:rPr>
                        <a:t>Summarization helped me to understand difficult</a:t>
                      </a:r>
                      <a:r>
                        <a:rPr lang="en-US" sz="2400" baseline="0" dirty="0" smtClean="0">
                          <a:solidFill>
                            <a:schemeClr val="tx1"/>
                          </a:solidFill>
                          <a:latin typeface="Times"/>
                          <a:cs typeface="Times"/>
                        </a:rPr>
                        <a:t> passages.</a:t>
                      </a:r>
                      <a:endParaRPr lang="en-US" sz="2400" dirty="0">
                        <a:solidFill>
                          <a:schemeClr val="tx1"/>
                        </a:solidFill>
                        <a:latin typeface="Times"/>
                        <a:cs typeface="Times"/>
                      </a:endParaRPr>
                    </a:p>
                  </a:txBody>
                  <a:tcPr/>
                </a:tc>
                <a:tc>
                  <a:txBody>
                    <a:bodyPr/>
                    <a:lstStyle/>
                    <a:p>
                      <a:pPr algn="ctr"/>
                      <a:r>
                        <a:rPr lang="en-US" sz="2400" dirty="0" smtClean="0">
                          <a:solidFill>
                            <a:schemeClr val="tx1"/>
                          </a:solidFill>
                          <a:latin typeface="Times"/>
                          <a:cs typeface="Times"/>
                        </a:rPr>
                        <a:t>4.5</a:t>
                      </a:r>
                      <a:endParaRPr lang="en-US" sz="2400" dirty="0">
                        <a:solidFill>
                          <a:schemeClr val="tx1"/>
                        </a:solidFill>
                        <a:latin typeface="Times"/>
                        <a:cs typeface="Times"/>
                      </a:endParaRPr>
                    </a:p>
                  </a:txBody>
                  <a:tcPr/>
                </a:tc>
                <a:tc>
                  <a:txBody>
                    <a:bodyPr/>
                    <a:lstStyle/>
                    <a:p>
                      <a:pPr algn="ctr"/>
                      <a:r>
                        <a:rPr lang="en-US" sz="2400" dirty="0" smtClean="0">
                          <a:solidFill>
                            <a:schemeClr val="tx1"/>
                          </a:solidFill>
                          <a:latin typeface="Times"/>
                          <a:cs typeface="Times"/>
                        </a:rPr>
                        <a:t>4</a:t>
                      </a:r>
                      <a:endParaRPr lang="en-US" sz="2400" dirty="0">
                        <a:solidFill>
                          <a:schemeClr val="tx1"/>
                        </a:solidFill>
                        <a:latin typeface="Times"/>
                        <a:cs typeface="Times"/>
                      </a:endParaRPr>
                    </a:p>
                  </a:txBody>
                  <a:tcPr/>
                </a:tc>
                <a:tc>
                  <a:txBody>
                    <a:bodyPr/>
                    <a:lstStyle/>
                    <a:p>
                      <a:pPr algn="ctr"/>
                      <a:r>
                        <a:rPr lang="en-US" sz="2400" dirty="0" smtClean="0">
                          <a:solidFill>
                            <a:schemeClr val="tx1"/>
                          </a:solidFill>
                          <a:latin typeface="Times"/>
                          <a:cs typeface="Times"/>
                        </a:rPr>
                        <a:t>5</a:t>
                      </a:r>
                      <a:endParaRPr lang="en-US" sz="2400" dirty="0">
                        <a:solidFill>
                          <a:schemeClr val="tx1"/>
                        </a:solidFill>
                        <a:latin typeface="Times"/>
                        <a:cs typeface="Times"/>
                      </a:endParaRPr>
                    </a:p>
                  </a:txBody>
                  <a:tcPr/>
                </a:tc>
              </a:tr>
              <a:tr h="461690">
                <a:tc>
                  <a:txBody>
                    <a:bodyPr/>
                    <a:lstStyle/>
                    <a:p>
                      <a:r>
                        <a:rPr lang="en-US" sz="2400" dirty="0" smtClean="0">
                          <a:solidFill>
                            <a:schemeClr val="tx1"/>
                          </a:solidFill>
                          <a:latin typeface="Times"/>
                          <a:cs typeface="Times"/>
                        </a:rPr>
                        <a:t>I liked using this strategy.</a:t>
                      </a:r>
                      <a:endParaRPr lang="en-US" sz="2400" dirty="0">
                        <a:solidFill>
                          <a:schemeClr val="tx1"/>
                        </a:solidFill>
                        <a:latin typeface="Times"/>
                        <a:cs typeface="Times"/>
                      </a:endParaRPr>
                    </a:p>
                  </a:txBody>
                  <a:tcPr/>
                </a:tc>
                <a:tc>
                  <a:txBody>
                    <a:bodyPr/>
                    <a:lstStyle/>
                    <a:p>
                      <a:pPr algn="ctr"/>
                      <a:r>
                        <a:rPr lang="en-US" sz="2400" dirty="0" smtClean="0">
                          <a:solidFill>
                            <a:schemeClr val="tx1"/>
                          </a:solidFill>
                          <a:latin typeface="Times"/>
                          <a:cs typeface="Times"/>
                        </a:rPr>
                        <a:t>4</a:t>
                      </a:r>
                      <a:endParaRPr lang="en-US" sz="2400" dirty="0">
                        <a:solidFill>
                          <a:schemeClr val="tx1"/>
                        </a:solidFill>
                        <a:latin typeface="Times"/>
                        <a:cs typeface="Times"/>
                      </a:endParaRPr>
                    </a:p>
                  </a:txBody>
                  <a:tcPr/>
                </a:tc>
                <a:tc>
                  <a:txBody>
                    <a:bodyPr/>
                    <a:lstStyle/>
                    <a:p>
                      <a:pPr algn="ctr"/>
                      <a:r>
                        <a:rPr lang="en-US" sz="2400" dirty="0" smtClean="0">
                          <a:solidFill>
                            <a:schemeClr val="tx1"/>
                          </a:solidFill>
                          <a:latin typeface="Times"/>
                          <a:cs typeface="Times"/>
                        </a:rPr>
                        <a:t>5</a:t>
                      </a:r>
                      <a:endParaRPr lang="en-US" sz="2400" dirty="0">
                        <a:solidFill>
                          <a:schemeClr val="tx1"/>
                        </a:solidFill>
                        <a:latin typeface="Times"/>
                        <a:cs typeface="Times"/>
                      </a:endParaRPr>
                    </a:p>
                  </a:txBody>
                  <a:tcPr/>
                </a:tc>
                <a:tc>
                  <a:txBody>
                    <a:bodyPr/>
                    <a:lstStyle/>
                    <a:p>
                      <a:pPr algn="ctr"/>
                      <a:r>
                        <a:rPr lang="en-US" sz="2400" dirty="0" smtClean="0">
                          <a:solidFill>
                            <a:schemeClr val="tx1"/>
                          </a:solidFill>
                          <a:latin typeface="Times"/>
                          <a:cs typeface="Times"/>
                        </a:rPr>
                        <a:t>5</a:t>
                      </a:r>
                      <a:endParaRPr lang="en-US" sz="2400" dirty="0">
                        <a:solidFill>
                          <a:schemeClr val="tx1"/>
                        </a:solidFill>
                        <a:latin typeface="Times"/>
                        <a:cs typeface="Times"/>
                      </a:endParaRPr>
                    </a:p>
                  </a:txBody>
                  <a:tcPr/>
                </a:tc>
              </a:tr>
            </a:tbl>
          </a:graphicData>
        </a:graphic>
      </p:graphicFrame>
    </p:spTree>
    <p:extLst>
      <p:ext uri="{BB962C8B-B14F-4D97-AF65-F5344CB8AC3E}">
        <p14:creationId xmlns:p14="http://schemas.microsoft.com/office/powerpoint/2010/main" val="3969634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Text Placeholder 2"/>
          <p:cNvSpPr>
            <a:spLocks noGrp="1"/>
          </p:cNvSpPr>
          <p:nvPr>
            <p:ph type="body" idx="1"/>
          </p:nvPr>
        </p:nvSpPr>
        <p:spPr/>
        <p:txBody>
          <a:bodyPr>
            <a:normAutofit fontScale="92500" lnSpcReduction="10000"/>
          </a:bodyPr>
          <a:lstStyle/>
          <a:p>
            <a:pPr marL="114300" indent="0">
              <a:buNone/>
            </a:pPr>
            <a:r>
              <a:rPr lang="en-US" dirty="0" smtClean="0"/>
              <a:t>Sally A. Brown, PhD</a:t>
            </a:r>
          </a:p>
          <a:p>
            <a:pPr marL="114300" indent="0">
              <a:buNone/>
            </a:pPr>
            <a:r>
              <a:rPr lang="en-US" dirty="0" smtClean="0"/>
              <a:t>Assistant Professor of Education</a:t>
            </a:r>
          </a:p>
          <a:p>
            <a:pPr marL="114300" indent="0">
              <a:buNone/>
            </a:pPr>
            <a:r>
              <a:rPr lang="en-US" dirty="0" smtClean="0"/>
              <a:t>Department of Education</a:t>
            </a:r>
          </a:p>
          <a:p>
            <a:pPr marL="114300" indent="0">
              <a:buNone/>
            </a:pPr>
            <a:r>
              <a:rPr lang="en-US" dirty="0" smtClean="0"/>
              <a:t>College of Idaho</a:t>
            </a:r>
          </a:p>
          <a:p>
            <a:pPr marL="114300" indent="0">
              <a:buNone/>
            </a:pPr>
            <a:r>
              <a:rPr lang="en-US" dirty="0" smtClean="0">
                <a:hlinkClick r:id="rId2"/>
              </a:rPr>
              <a:t>sbrown@collegeofidaho.edu</a:t>
            </a:r>
            <a:endParaRPr lang="en-US" dirty="0" smtClean="0"/>
          </a:p>
          <a:p>
            <a:pPr marL="114300" indent="0">
              <a:buNone/>
            </a:pPr>
            <a:r>
              <a:rPr lang="en-US" dirty="0" smtClean="0"/>
              <a:t>Office Number:  208-459-5109</a:t>
            </a:r>
          </a:p>
          <a:p>
            <a:pPr marL="114300" indent="0">
              <a:buNone/>
            </a:pPr>
            <a:endParaRPr lang="en-US" dirty="0"/>
          </a:p>
          <a:p>
            <a:pPr marL="114300" indent="0">
              <a:buNone/>
            </a:pPr>
            <a:r>
              <a:rPr lang="en-US" dirty="0" smtClean="0"/>
              <a:t>Dissertation Study:  Brown, S. A. (2018). </a:t>
            </a:r>
            <a:r>
              <a:rPr lang="en-US" i="1" dirty="0" smtClean="0"/>
              <a:t>The Effects of Explicit Main Idea and Summarization Instruction on Reading Comprehension of Expository Text for Alternative High School Students</a:t>
            </a:r>
            <a:r>
              <a:rPr lang="en-US" dirty="0" smtClean="0"/>
              <a:t>.  Available on Digital </a:t>
            </a:r>
            <a:r>
              <a:rPr lang="en-US" dirty="0" err="1" smtClean="0"/>
              <a:t>Commons@USU</a:t>
            </a:r>
            <a:endParaRPr lang="en-US" dirty="0" smtClean="0"/>
          </a:p>
        </p:txBody>
      </p:sp>
    </p:spTree>
    <p:extLst>
      <p:ext uri="{BB962C8B-B14F-4D97-AF65-F5344CB8AC3E}">
        <p14:creationId xmlns:p14="http://schemas.microsoft.com/office/powerpoint/2010/main" val="3255138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3324" y="1264339"/>
            <a:ext cx="7953703" cy="3416400"/>
          </a:xfrm>
        </p:spPr>
        <p:txBody>
          <a:bodyPr>
            <a:normAutofit fontScale="92500" lnSpcReduction="20000"/>
          </a:bodyPr>
          <a:lstStyle/>
          <a:p>
            <a:endParaRPr lang="en-US" dirty="0" smtClean="0"/>
          </a:p>
          <a:p>
            <a:pPr marL="114297" indent="0" algn="ctr">
              <a:buNone/>
            </a:pPr>
            <a:r>
              <a:rPr lang="en-US" sz="1600" dirty="0">
                <a:solidFill>
                  <a:srgbClr val="002060"/>
                </a:solidFill>
                <a:latin typeface="Segoe UI Semibold" panose="020B0702040204020203" pitchFamily="34" charset="0"/>
                <a:cs typeface="Segoe UI Semibold" panose="020B0702040204020203" pitchFamily="34" charset="0"/>
              </a:rPr>
              <a:t>RAPSA provides ongoing webinars and other professional development opportunities for leaders serving opportunity youth. </a:t>
            </a:r>
          </a:p>
          <a:p>
            <a:pPr marL="114297" indent="0" algn="ctr">
              <a:buNone/>
            </a:pPr>
            <a:endParaRPr lang="en-US" sz="1600" dirty="0">
              <a:solidFill>
                <a:srgbClr val="002060"/>
              </a:solidFill>
              <a:latin typeface="Segoe UI Semibold" panose="020B0702040204020203" pitchFamily="34" charset="0"/>
              <a:cs typeface="Segoe UI Semibold" panose="020B0702040204020203" pitchFamily="34" charset="0"/>
            </a:endParaRPr>
          </a:p>
          <a:p>
            <a:pPr marL="114297" indent="0" algn="ctr">
              <a:buNone/>
            </a:pPr>
            <a:r>
              <a:rPr lang="en-US" sz="1600" dirty="0" smtClean="0">
                <a:solidFill>
                  <a:srgbClr val="002060"/>
                </a:solidFill>
                <a:latin typeface="Segoe UI Semibold" panose="020B0702040204020203" pitchFamily="34" charset="0"/>
                <a:cs typeface="Segoe UI Semibold" panose="020B0702040204020203" pitchFamily="34" charset="0"/>
              </a:rPr>
              <a:t>To access </a:t>
            </a:r>
            <a:r>
              <a:rPr lang="en-US" sz="1600" dirty="0">
                <a:solidFill>
                  <a:srgbClr val="002060"/>
                </a:solidFill>
                <a:latin typeface="Segoe UI Semibold" panose="020B0702040204020203" pitchFamily="34" charset="0"/>
                <a:cs typeface="Segoe UI Semibold" panose="020B0702040204020203" pitchFamily="34" charset="0"/>
              </a:rPr>
              <a:t>this webinar and </a:t>
            </a:r>
            <a:r>
              <a:rPr lang="en-US" sz="1600" dirty="0" smtClean="0">
                <a:solidFill>
                  <a:srgbClr val="002060"/>
                </a:solidFill>
                <a:latin typeface="Segoe UI Semibold" panose="020B0702040204020203" pitchFamily="34" charset="0"/>
                <a:cs typeface="Segoe UI Semibold" panose="020B0702040204020203" pitchFamily="34" charset="0"/>
              </a:rPr>
              <a:t>past </a:t>
            </a:r>
            <a:r>
              <a:rPr lang="en-US" sz="1600" dirty="0">
                <a:solidFill>
                  <a:srgbClr val="002060"/>
                </a:solidFill>
                <a:latin typeface="Segoe UI Semibold" panose="020B0702040204020203" pitchFamily="34" charset="0"/>
                <a:cs typeface="Segoe UI Semibold" panose="020B0702040204020203" pitchFamily="34" charset="0"/>
              </a:rPr>
              <a:t>webinars </a:t>
            </a:r>
            <a:r>
              <a:rPr lang="en-US" sz="1600" dirty="0" smtClean="0">
                <a:solidFill>
                  <a:srgbClr val="002060"/>
                </a:solidFill>
                <a:latin typeface="Segoe UI Semibold" panose="020B0702040204020203" pitchFamily="34" charset="0"/>
                <a:cs typeface="Segoe UI Semibold" panose="020B0702040204020203" pitchFamily="34" charset="0"/>
              </a:rPr>
              <a:t>go to:</a:t>
            </a:r>
            <a:endParaRPr lang="en-US" sz="1600" dirty="0">
              <a:solidFill>
                <a:srgbClr val="002060"/>
              </a:solidFill>
              <a:latin typeface="Segoe UI Semibold" panose="020B0702040204020203" pitchFamily="34" charset="0"/>
              <a:cs typeface="Segoe UI Semibold" panose="020B0702040204020203" pitchFamily="34" charset="0"/>
            </a:endParaRPr>
          </a:p>
          <a:p>
            <a:pPr marL="114297" indent="0" algn="ctr">
              <a:buNone/>
            </a:pPr>
            <a:r>
              <a:rPr lang="en-US" sz="1600" dirty="0">
                <a:solidFill>
                  <a:srgbClr val="002060"/>
                </a:solidFill>
                <a:latin typeface="Segoe UI Semibold" panose="020B0702040204020203" pitchFamily="34" charset="0"/>
                <a:cs typeface="Segoe UI Semibold" panose="020B0702040204020203" pitchFamily="34" charset="0"/>
                <a:hlinkClick r:id="rId3"/>
              </a:rPr>
              <a:t>www.rapsa.org</a:t>
            </a:r>
            <a:endParaRPr lang="en-US" sz="1600" dirty="0">
              <a:solidFill>
                <a:srgbClr val="002060"/>
              </a:solidFill>
              <a:latin typeface="Segoe UI Semibold" panose="020B0702040204020203" pitchFamily="34" charset="0"/>
              <a:cs typeface="Segoe UI Semibold" panose="020B0702040204020203" pitchFamily="34" charset="0"/>
            </a:endParaRPr>
          </a:p>
          <a:p>
            <a:pPr marL="114297" indent="0" algn="ctr">
              <a:buNone/>
            </a:pPr>
            <a:endParaRPr lang="en-US" sz="1600" dirty="0" smtClean="0">
              <a:solidFill>
                <a:srgbClr val="002060"/>
              </a:solidFill>
              <a:latin typeface="Segoe UI Semibold" panose="020B0702040204020203" pitchFamily="34" charset="0"/>
              <a:cs typeface="Segoe UI Semibold" panose="020B0702040204020203" pitchFamily="34" charset="0"/>
            </a:endParaRPr>
          </a:p>
          <a:p>
            <a:pPr marL="114297" indent="0" algn="ctr">
              <a:buNone/>
            </a:pPr>
            <a:endParaRPr lang="en-US" sz="1600" dirty="0">
              <a:solidFill>
                <a:srgbClr val="002060"/>
              </a:solidFill>
              <a:latin typeface="Segoe UI Semibold" panose="020B0702040204020203" pitchFamily="34" charset="0"/>
              <a:cs typeface="Segoe UI Semibold" panose="020B0702040204020203" pitchFamily="34" charset="0"/>
            </a:endParaRPr>
          </a:p>
          <a:p>
            <a:pPr marL="114297" indent="0" algn="ctr">
              <a:buNone/>
            </a:pPr>
            <a:r>
              <a:rPr lang="en-US" sz="1600" dirty="0">
                <a:solidFill>
                  <a:srgbClr val="002060"/>
                </a:solidFill>
                <a:latin typeface="Segoe UI Semibold" panose="020B0702040204020203" pitchFamily="34" charset="0"/>
                <a:cs typeface="Segoe UI Semibold" panose="020B0702040204020203" pitchFamily="34" charset="0"/>
              </a:rPr>
              <a:t>Email: </a:t>
            </a:r>
            <a:r>
              <a:rPr lang="en-US" sz="1600" dirty="0">
                <a:solidFill>
                  <a:srgbClr val="002060"/>
                </a:solidFill>
                <a:latin typeface="Segoe UI Semibold" panose="020B0702040204020203" pitchFamily="34" charset="0"/>
                <a:cs typeface="Segoe UI Semibold" panose="020B0702040204020203" pitchFamily="34" charset="0"/>
                <a:hlinkClick r:id="rId4"/>
              </a:rPr>
              <a:t>ernie.silva@siatech.org</a:t>
            </a:r>
            <a:r>
              <a:rPr lang="en-US" sz="1600" dirty="0">
                <a:solidFill>
                  <a:srgbClr val="002060"/>
                </a:solidFill>
                <a:latin typeface="Segoe UI Semibold" panose="020B0702040204020203" pitchFamily="34" charset="0"/>
                <a:cs typeface="Segoe UI Semibold" panose="020B0702040204020203" pitchFamily="34" charset="0"/>
              </a:rPr>
              <a:t> </a:t>
            </a:r>
          </a:p>
          <a:p>
            <a:pPr marL="114297" indent="0" algn="ctr">
              <a:buNone/>
            </a:pPr>
            <a:r>
              <a:rPr lang="en-US" sz="1100" dirty="0">
                <a:solidFill>
                  <a:srgbClr val="002060"/>
                </a:solidFill>
                <a:latin typeface="Segoe UI Semibold" panose="020B0702040204020203" pitchFamily="34" charset="0"/>
                <a:cs typeface="Segoe UI Semibold" panose="020B0702040204020203" pitchFamily="34" charset="0"/>
              </a:rPr>
              <a:t>for </a:t>
            </a:r>
            <a:r>
              <a:rPr lang="en-US" sz="1100" dirty="0" smtClean="0">
                <a:solidFill>
                  <a:srgbClr val="002060"/>
                </a:solidFill>
                <a:latin typeface="Segoe UI Semibold" panose="020B0702040204020203" pitchFamily="34" charset="0"/>
                <a:cs typeface="Segoe UI Semibold" panose="020B0702040204020203" pitchFamily="34" charset="0"/>
              </a:rPr>
              <a:t>inquires on AAPF2019 or future webinar suggestions</a:t>
            </a:r>
            <a:endParaRPr lang="en-US" sz="1100" dirty="0">
              <a:solidFill>
                <a:srgbClr val="002060"/>
              </a:solidFill>
              <a:latin typeface="Segoe UI Semibold" panose="020B0702040204020203" pitchFamily="34" charset="0"/>
              <a:cs typeface="Segoe UI Semibold" panose="020B0702040204020203" pitchFamily="34" charset="0"/>
            </a:endParaRPr>
          </a:p>
          <a:p>
            <a:pPr marL="114297" indent="0" algn="ctr">
              <a:buNone/>
            </a:pPr>
            <a:endParaRPr lang="en-US" sz="1600" dirty="0">
              <a:solidFill>
                <a:srgbClr val="002060"/>
              </a:solidFill>
              <a:latin typeface="Segoe UI Semibold" panose="020B0702040204020203" pitchFamily="34" charset="0"/>
              <a:cs typeface="Segoe UI Semibold" panose="020B0702040204020203" pitchFamily="34" charset="0"/>
            </a:endParaRPr>
          </a:p>
          <a:p>
            <a:pPr marL="114297" indent="0" algn="ctr">
              <a:buNone/>
            </a:pPr>
            <a:endParaRPr lang="en-US" sz="1600" dirty="0">
              <a:solidFill>
                <a:srgbClr val="002060"/>
              </a:solidFill>
              <a:latin typeface="Segoe UI Semibold" panose="020B0702040204020203" pitchFamily="34" charset="0"/>
              <a:cs typeface="Segoe UI Semibold" panose="020B0702040204020203" pitchFamily="34" charset="0"/>
            </a:endParaRPr>
          </a:p>
          <a:p>
            <a:pPr marL="114297" indent="0" algn="ctr">
              <a:buNone/>
            </a:pPr>
            <a:endParaRPr lang="en-US" sz="1600" dirty="0">
              <a:solidFill>
                <a:srgbClr val="002060"/>
              </a:solidFill>
              <a:latin typeface="Segoe UI Semibold" panose="020B0702040204020203" pitchFamily="34" charset="0"/>
              <a:cs typeface="Segoe UI Semibold" panose="020B0702040204020203" pitchFamily="34" charset="0"/>
            </a:endParaRPr>
          </a:p>
          <a:p>
            <a:pPr marL="114297" indent="0">
              <a:buNone/>
            </a:pPr>
            <a:r>
              <a:rPr lang="en-US" sz="2700" dirty="0">
                <a:effectLst>
                  <a:outerShdw blurRad="38100" dist="38100" dir="2700000" algn="tl">
                    <a:srgbClr val="000000">
                      <a:alpha val="43137"/>
                    </a:srgbClr>
                  </a:outerShdw>
                </a:effectLst>
              </a:rPr>
              <a:t>SAVE THE DATE:</a:t>
            </a:r>
          </a:p>
          <a:p>
            <a:pPr marL="114297" indent="0">
              <a:buNone/>
            </a:pPr>
            <a:r>
              <a:rPr lang="en-US" sz="2700" dirty="0">
                <a:effectLst>
                  <a:outerShdw blurRad="38100" dist="38100" dir="2700000" algn="tl">
                    <a:srgbClr val="000000">
                      <a:alpha val="43137"/>
                    </a:srgbClr>
                  </a:outerShdw>
                </a:effectLst>
              </a:rPr>
              <a:t>AAPF |  NOV. 13-15,2019| SAN DIEGO</a:t>
            </a:r>
          </a:p>
        </p:txBody>
      </p:sp>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1701" y="412844"/>
            <a:ext cx="3265715" cy="873594"/>
          </a:xfrm>
          <a:prstGeom prst="rect">
            <a:avLst/>
          </a:prstGeom>
        </p:spPr>
      </p:pic>
    </p:spTree>
    <p:extLst>
      <p:ext uri="{BB962C8B-B14F-4D97-AF65-F5344CB8AC3E}">
        <p14:creationId xmlns:p14="http://schemas.microsoft.com/office/powerpoint/2010/main" val="1805774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00" y="241640"/>
            <a:ext cx="8368200" cy="988731"/>
          </a:xfrm>
        </p:spPr>
        <p:txBody>
          <a:bodyPr>
            <a:noAutofit/>
          </a:bodyPr>
          <a:lstStyle/>
          <a:p>
            <a:r>
              <a:rPr lang="en-US" sz="5400" b="1" dirty="0">
                <a:solidFill>
                  <a:srgbClr val="000000"/>
                </a:solidFill>
              </a:rPr>
              <a:t>Background of Problem</a:t>
            </a:r>
            <a:endParaRPr lang="en-US" sz="5400" dirty="0">
              <a:solidFill>
                <a:srgbClr val="000000"/>
              </a:solidFill>
            </a:endParaRPr>
          </a:p>
        </p:txBody>
      </p:sp>
      <p:sp>
        <p:nvSpPr>
          <p:cNvPr id="3" name="Text Placeholder 2"/>
          <p:cNvSpPr>
            <a:spLocks noGrp="1"/>
          </p:cNvSpPr>
          <p:nvPr>
            <p:ph type="body" idx="1"/>
          </p:nvPr>
        </p:nvSpPr>
        <p:spPr>
          <a:xfrm>
            <a:off x="96275" y="1314712"/>
            <a:ext cx="8948509" cy="3567086"/>
          </a:xfrm>
        </p:spPr>
        <p:txBody>
          <a:bodyPr>
            <a:noAutofit/>
          </a:bodyPr>
          <a:lstStyle/>
          <a:p>
            <a:pPr>
              <a:buFont typeface="Wingdings" charset="2"/>
              <a:buChar char="u"/>
            </a:pPr>
            <a:r>
              <a:rPr lang="en-US" sz="2800" dirty="0">
                <a:solidFill>
                  <a:srgbClr val="000000"/>
                </a:solidFill>
              </a:rPr>
              <a:t>NAEP (2015):  Only 37% of 12</a:t>
            </a:r>
            <a:r>
              <a:rPr lang="en-US" sz="2800" baseline="30000" dirty="0">
                <a:solidFill>
                  <a:srgbClr val="000000"/>
                </a:solidFill>
              </a:rPr>
              <a:t>th</a:t>
            </a:r>
            <a:r>
              <a:rPr lang="en-US" sz="2800" dirty="0">
                <a:solidFill>
                  <a:srgbClr val="000000"/>
                </a:solidFill>
              </a:rPr>
              <a:t> graders are proficient </a:t>
            </a:r>
            <a:r>
              <a:rPr lang="en-US" sz="2800" dirty="0" smtClean="0">
                <a:solidFill>
                  <a:srgbClr val="000000"/>
                </a:solidFill>
              </a:rPr>
              <a:t>readers </a:t>
            </a:r>
            <a:endParaRPr lang="en-US" sz="2800" dirty="0">
              <a:solidFill>
                <a:srgbClr val="000000"/>
              </a:solidFill>
            </a:endParaRPr>
          </a:p>
          <a:p>
            <a:pPr>
              <a:buFont typeface="Wingdings" charset="2"/>
              <a:buChar char="u"/>
            </a:pPr>
            <a:r>
              <a:rPr lang="en-US" sz="2800" dirty="0" smtClean="0">
                <a:solidFill>
                  <a:srgbClr val="000000"/>
                </a:solidFill>
              </a:rPr>
              <a:t>NRP </a:t>
            </a:r>
            <a:r>
              <a:rPr lang="en-US" sz="2800" dirty="0">
                <a:solidFill>
                  <a:srgbClr val="000000"/>
                </a:solidFill>
              </a:rPr>
              <a:t>Report: the Big 5</a:t>
            </a:r>
          </a:p>
          <a:p>
            <a:pPr>
              <a:buSzPct val="63000"/>
              <a:buFont typeface="Wingdings" charset="2"/>
              <a:buChar char="u"/>
            </a:pPr>
            <a:r>
              <a:rPr lang="en-US" sz="2800" dirty="0">
                <a:solidFill>
                  <a:srgbClr val="000000"/>
                </a:solidFill>
              </a:rPr>
              <a:t>CCSS emphasize expository </a:t>
            </a:r>
            <a:r>
              <a:rPr lang="en-US" sz="2800" dirty="0" smtClean="0">
                <a:solidFill>
                  <a:srgbClr val="000000"/>
                </a:solidFill>
              </a:rPr>
              <a:t>text</a:t>
            </a:r>
          </a:p>
          <a:p>
            <a:pPr>
              <a:buSzPct val="63000"/>
              <a:buFont typeface="Wingdings" charset="2"/>
              <a:buChar char="u"/>
            </a:pPr>
            <a:r>
              <a:rPr lang="en-US" sz="2800" dirty="0" smtClean="0">
                <a:solidFill>
                  <a:srgbClr val="000000"/>
                </a:solidFill>
              </a:rPr>
              <a:t>Literacy demands have increased, but comprehension instruction has not been intensified (CCAAL, 2010; Vaughn &amp; </a:t>
            </a:r>
            <a:r>
              <a:rPr lang="en-US" sz="2800" dirty="0" err="1" smtClean="0">
                <a:solidFill>
                  <a:srgbClr val="000000"/>
                </a:solidFill>
              </a:rPr>
              <a:t>Wanzek</a:t>
            </a:r>
            <a:r>
              <a:rPr lang="en-US" sz="2800" dirty="0" smtClean="0">
                <a:solidFill>
                  <a:srgbClr val="000000"/>
                </a:solidFill>
              </a:rPr>
              <a:t> (2014).</a:t>
            </a:r>
            <a:endParaRPr lang="en-US" sz="2800" dirty="0">
              <a:solidFill>
                <a:srgbClr val="000000"/>
              </a:solidFill>
            </a:endParaRPr>
          </a:p>
        </p:txBody>
      </p:sp>
    </p:spTree>
    <p:extLst>
      <p:ext uri="{BB962C8B-B14F-4D97-AF65-F5344CB8AC3E}">
        <p14:creationId xmlns:p14="http://schemas.microsoft.com/office/powerpoint/2010/main" val="387541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00" y="114975"/>
            <a:ext cx="8368200" cy="686100"/>
          </a:xfrm>
        </p:spPr>
        <p:txBody>
          <a:bodyPr>
            <a:normAutofit fontScale="90000"/>
          </a:bodyPr>
          <a:lstStyle/>
          <a:p>
            <a:r>
              <a:rPr lang="en-US" b="1" dirty="0">
                <a:solidFill>
                  <a:srgbClr val="000000"/>
                </a:solidFill>
              </a:rPr>
              <a:t>Significance of the Topic</a:t>
            </a:r>
            <a:endParaRPr lang="en-US" dirty="0">
              <a:solidFill>
                <a:srgbClr val="000000"/>
              </a:solidFill>
            </a:endParaRPr>
          </a:p>
        </p:txBody>
      </p:sp>
      <p:sp>
        <p:nvSpPr>
          <p:cNvPr id="3" name="Text Placeholder 2"/>
          <p:cNvSpPr>
            <a:spLocks noGrp="1"/>
          </p:cNvSpPr>
          <p:nvPr>
            <p:ph type="body" idx="1"/>
          </p:nvPr>
        </p:nvSpPr>
        <p:spPr>
          <a:xfrm>
            <a:off x="148631" y="801075"/>
            <a:ext cx="8796075" cy="4183696"/>
          </a:xfrm>
        </p:spPr>
        <p:txBody>
          <a:bodyPr>
            <a:noAutofit/>
          </a:bodyPr>
          <a:lstStyle/>
          <a:p>
            <a:r>
              <a:rPr lang="en-US" sz="3000" dirty="0" smtClean="0">
                <a:solidFill>
                  <a:srgbClr val="000000"/>
                </a:solidFill>
              </a:rPr>
              <a:t>Even </a:t>
            </a:r>
            <a:r>
              <a:rPr lang="en-US" sz="3000" dirty="0">
                <a:solidFill>
                  <a:srgbClr val="000000"/>
                </a:solidFill>
              </a:rPr>
              <a:t>a smaller percentage of diverse student populations </a:t>
            </a:r>
            <a:r>
              <a:rPr lang="en-US" sz="3000" dirty="0" smtClean="0">
                <a:solidFill>
                  <a:srgbClr val="000000"/>
                </a:solidFill>
              </a:rPr>
              <a:t>are proficient </a:t>
            </a:r>
            <a:r>
              <a:rPr lang="en-US" sz="3000" dirty="0">
                <a:solidFill>
                  <a:srgbClr val="000000"/>
                </a:solidFill>
              </a:rPr>
              <a:t>readers (B = 17%; H = 25%; SWD = 7-11%; NAEP, 2015</a:t>
            </a:r>
            <a:r>
              <a:rPr lang="en-US" sz="3000" dirty="0" smtClean="0">
                <a:solidFill>
                  <a:srgbClr val="000000"/>
                </a:solidFill>
              </a:rPr>
              <a:t>)</a:t>
            </a:r>
            <a:endParaRPr lang="en-US" sz="3000" dirty="0">
              <a:solidFill>
                <a:srgbClr val="000000"/>
              </a:solidFill>
            </a:endParaRPr>
          </a:p>
          <a:p>
            <a:r>
              <a:rPr lang="en-US" sz="3000" dirty="0" smtClean="0">
                <a:solidFill>
                  <a:srgbClr val="000000"/>
                </a:solidFill>
              </a:rPr>
              <a:t>Students </a:t>
            </a:r>
            <a:r>
              <a:rPr lang="en-US" sz="3000" dirty="0">
                <a:solidFill>
                  <a:srgbClr val="000000"/>
                </a:solidFill>
              </a:rPr>
              <a:t>with reading difficulties are expected to use grade-level text for learning</a:t>
            </a:r>
          </a:p>
          <a:p>
            <a:r>
              <a:rPr lang="en-US" sz="3000" dirty="0">
                <a:solidFill>
                  <a:srgbClr val="000000"/>
                </a:solidFill>
              </a:rPr>
              <a:t>AHS: House a disproportionate number of students who have a disability, varied racial groups, and/or live in poverty  (</a:t>
            </a:r>
            <a:r>
              <a:rPr lang="en-US" sz="3000" dirty="0" err="1">
                <a:solidFill>
                  <a:srgbClr val="000000"/>
                </a:solidFill>
              </a:rPr>
              <a:t>Kleiner</a:t>
            </a:r>
            <a:r>
              <a:rPr lang="en-US" sz="3000" dirty="0">
                <a:solidFill>
                  <a:srgbClr val="000000"/>
                </a:solidFill>
              </a:rPr>
              <a:t> et al., 2001</a:t>
            </a:r>
            <a:r>
              <a:rPr lang="en-US" sz="3000" dirty="0" smtClean="0">
                <a:solidFill>
                  <a:srgbClr val="000000"/>
                </a:solidFill>
              </a:rPr>
              <a:t>)</a:t>
            </a:r>
            <a:endParaRPr lang="en-US" sz="3000" dirty="0">
              <a:solidFill>
                <a:srgbClr val="000000"/>
              </a:solidFill>
            </a:endParaRPr>
          </a:p>
        </p:txBody>
      </p:sp>
    </p:spTree>
    <p:extLst>
      <p:ext uri="{BB962C8B-B14F-4D97-AF65-F5344CB8AC3E}">
        <p14:creationId xmlns:p14="http://schemas.microsoft.com/office/powerpoint/2010/main" val="2015265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00" y="436584"/>
            <a:ext cx="8368200" cy="955600"/>
          </a:xfrm>
        </p:spPr>
        <p:txBody>
          <a:bodyPr>
            <a:noAutofit/>
          </a:bodyPr>
          <a:lstStyle/>
          <a:p>
            <a:r>
              <a:rPr lang="en-US" sz="6000" b="1" dirty="0">
                <a:solidFill>
                  <a:srgbClr val="000000"/>
                </a:solidFill>
              </a:rPr>
              <a:t>Purpose</a:t>
            </a:r>
            <a:endParaRPr lang="en-US" sz="6000" dirty="0">
              <a:solidFill>
                <a:srgbClr val="000000"/>
              </a:solidFill>
            </a:endParaRPr>
          </a:p>
        </p:txBody>
      </p:sp>
      <p:sp>
        <p:nvSpPr>
          <p:cNvPr id="3" name="Text Placeholder 2"/>
          <p:cNvSpPr>
            <a:spLocks noGrp="1"/>
          </p:cNvSpPr>
          <p:nvPr>
            <p:ph type="body" idx="1"/>
          </p:nvPr>
        </p:nvSpPr>
        <p:spPr/>
        <p:txBody>
          <a:bodyPr>
            <a:normAutofit fontScale="92500" lnSpcReduction="10000"/>
          </a:bodyPr>
          <a:lstStyle/>
          <a:p>
            <a:r>
              <a:rPr lang="en-US" sz="3600" dirty="0">
                <a:solidFill>
                  <a:srgbClr val="000000"/>
                </a:solidFill>
              </a:rPr>
              <a:t>The purpose of the study was to measure the efficacy of explicit instruction in main ideas and summarization to improve reading comprehension of expository text for AHS students.  </a:t>
            </a:r>
          </a:p>
          <a:p>
            <a:pPr marL="114300" indent="0">
              <a:buNone/>
            </a:pPr>
            <a:endParaRPr lang="en-US" dirty="0"/>
          </a:p>
        </p:txBody>
      </p:sp>
    </p:spTree>
    <p:extLst>
      <p:ext uri="{BB962C8B-B14F-4D97-AF65-F5344CB8AC3E}">
        <p14:creationId xmlns:p14="http://schemas.microsoft.com/office/powerpoint/2010/main" val="221109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87900" y="11247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solidFill>
                  <a:srgbClr val="000000"/>
                </a:solidFill>
              </a:rPr>
              <a:t>Reading Comprehension</a:t>
            </a:r>
            <a:endParaRPr sz="3600" b="1" dirty="0">
              <a:solidFill>
                <a:srgbClr val="000000"/>
              </a:solidFill>
            </a:endParaRPr>
          </a:p>
        </p:txBody>
      </p:sp>
      <p:sp>
        <p:nvSpPr>
          <p:cNvPr id="95" name="Google Shape;95;p18"/>
          <p:cNvSpPr txBox="1">
            <a:spLocks noGrp="1"/>
          </p:cNvSpPr>
          <p:nvPr>
            <p:ph type="body" idx="1"/>
          </p:nvPr>
        </p:nvSpPr>
        <p:spPr>
          <a:xfrm>
            <a:off x="387900" y="863900"/>
            <a:ext cx="8368200" cy="4125237"/>
          </a:xfrm>
          <a:prstGeom prst="rect">
            <a:avLst/>
          </a:prstGeom>
        </p:spPr>
        <p:txBody>
          <a:bodyPr spcFirstLastPara="1" wrap="square" lIns="91425" tIns="91425" rIns="91425" bIns="91425" anchor="t" anchorCtr="0">
            <a:noAutofit/>
          </a:bodyPr>
          <a:lstStyle/>
          <a:p>
            <a:pPr marL="0" indent="0">
              <a:lnSpc>
                <a:spcPct val="100000"/>
              </a:lnSpc>
              <a:buClr>
                <a:srgbClr val="000000"/>
              </a:buClr>
              <a:buSzPts val="2400"/>
              <a:buNone/>
            </a:pPr>
            <a:r>
              <a:rPr lang="en" sz="2400" b="1" i="1" dirty="0">
                <a:solidFill>
                  <a:srgbClr val="000000"/>
                </a:solidFill>
                <a:latin typeface="Times"/>
                <a:ea typeface="Times"/>
                <a:cs typeface="Times"/>
                <a:sym typeface="Times"/>
              </a:rPr>
              <a:t>Reading comprehension is </a:t>
            </a:r>
            <a:endParaRPr sz="2400" b="1" i="1" dirty="0">
              <a:solidFill>
                <a:srgbClr val="000000"/>
              </a:solidFill>
              <a:latin typeface="Lustria"/>
              <a:ea typeface="Lustria"/>
              <a:cs typeface="Lustria"/>
              <a:sym typeface="Lustria"/>
            </a:endParaRPr>
          </a:p>
          <a:p>
            <a:pPr lvl="1" indent="-457200">
              <a:lnSpc>
                <a:spcPct val="100000"/>
              </a:lnSpc>
              <a:spcBef>
                <a:spcPts val="600"/>
              </a:spcBef>
              <a:buClr>
                <a:srgbClr val="FFFFFF"/>
              </a:buClr>
              <a:buSzPts val="2200"/>
              <a:buFont typeface="Times"/>
              <a:buChar char="•"/>
            </a:pPr>
            <a:r>
              <a:rPr lang="en" sz="2200" dirty="0">
                <a:solidFill>
                  <a:srgbClr val="000000"/>
                </a:solidFill>
                <a:latin typeface="Times"/>
                <a:ea typeface="Times"/>
                <a:cs typeface="Times"/>
                <a:sym typeface="Times"/>
              </a:rPr>
              <a:t>understanding and learning from text; essence of reading; interaction between reader &amp; text</a:t>
            </a:r>
            <a:endParaRPr sz="2200" dirty="0">
              <a:solidFill>
                <a:srgbClr val="000000"/>
              </a:solidFill>
              <a:latin typeface="Lustria"/>
              <a:ea typeface="Lustria"/>
              <a:cs typeface="Lustria"/>
              <a:sym typeface="Lustria"/>
            </a:endParaRPr>
          </a:p>
          <a:p>
            <a:pPr marL="0" indent="0">
              <a:lnSpc>
                <a:spcPct val="100000"/>
              </a:lnSpc>
              <a:spcBef>
                <a:spcPts val="2000"/>
              </a:spcBef>
              <a:buClr>
                <a:srgbClr val="000000"/>
              </a:buClr>
              <a:buSzPts val="2400"/>
              <a:buNone/>
            </a:pPr>
            <a:r>
              <a:rPr lang="en" sz="2400" b="1" i="1" dirty="0">
                <a:solidFill>
                  <a:srgbClr val="000000"/>
                </a:solidFill>
                <a:latin typeface="Times"/>
                <a:ea typeface="Times"/>
                <a:cs typeface="Times"/>
                <a:sym typeface="Times"/>
              </a:rPr>
              <a:t>Successful readers </a:t>
            </a:r>
            <a:endParaRPr sz="2400" b="1" i="1" dirty="0">
              <a:solidFill>
                <a:srgbClr val="000000"/>
              </a:solidFill>
              <a:latin typeface="Lustria"/>
              <a:ea typeface="Lustria"/>
              <a:cs typeface="Lustria"/>
              <a:sym typeface="Lustria"/>
            </a:endParaRPr>
          </a:p>
          <a:p>
            <a:pPr lvl="1" indent="-457200">
              <a:lnSpc>
                <a:spcPct val="100000"/>
              </a:lnSpc>
              <a:spcBef>
                <a:spcPts val="600"/>
              </a:spcBef>
              <a:buClr>
                <a:srgbClr val="FFFFFF"/>
              </a:buClr>
              <a:buSzPts val="2200"/>
              <a:buFont typeface="Times"/>
              <a:buChar char="•"/>
            </a:pPr>
            <a:r>
              <a:rPr lang="en" sz="2200" dirty="0">
                <a:solidFill>
                  <a:srgbClr val="000000"/>
                </a:solidFill>
                <a:latin typeface="Times"/>
                <a:ea typeface="Times"/>
                <a:cs typeface="Times"/>
                <a:sym typeface="Times"/>
              </a:rPr>
              <a:t>set a purpose for reading, self monitor, and apply strategies when understanding breaks down  </a:t>
            </a:r>
            <a:endParaRPr sz="2200" dirty="0">
              <a:solidFill>
                <a:srgbClr val="000000"/>
              </a:solidFill>
              <a:latin typeface="Times"/>
              <a:ea typeface="Times"/>
              <a:cs typeface="Times"/>
              <a:sym typeface="Times"/>
            </a:endParaRPr>
          </a:p>
          <a:p>
            <a:pPr marL="0" indent="0">
              <a:lnSpc>
                <a:spcPct val="100000"/>
              </a:lnSpc>
              <a:spcBef>
                <a:spcPts val="2000"/>
              </a:spcBef>
              <a:buClr>
                <a:srgbClr val="000000"/>
              </a:buClr>
              <a:buSzPts val="2400"/>
              <a:buNone/>
            </a:pPr>
            <a:r>
              <a:rPr lang="en" sz="2400" b="1" i="1" dirty="0">
                <a:solidFill>
                  <a:srgbClr val="000000"/>
                </a:solidFill>
                <a:latin typeface="Times"/>
                <a:ea typeface="Times"/>
                <a:cs typeface="Times"/>
                <a:sym typeface="Times"/>
              </a:rPr>
              <a:t>Teachers can assist students by </a:t>
            </a:r>
            <a:endParaRPr sz="2400" b="1" i="1" dirty="0">
              <a:solidFill>
                <a:srgbClr val="000000"/>
              </a:solidFill>
              <a:latin typeface="Lustria"/>
              <a:ea typeface="Lustria"/>
              <a:cs typeface="Lustria"/>
              <a:sym typeface="Lustria"/>
            </a:endParaRPr>
          </a:p>
          <a:p>
            <a:pPr marL="914400" lvl="1" indent="-457200" algn="l" rtl="0">
              <a:lnSpc>
                <a:spcPct val="100000"/>
              </a:lnSpc>
              <a:spcBef>
                <a:spcPts val="600"/>
              </a:spcBef>
              <a:spcAft>
                <a:spcPts val="0"/>
              </a:spcAft>
              <a:buClr>
                <a:srgbClr val="FFFFFF"/>
              </a:buClr>
              <a:buSzPts val="2200"/>
              <a:buFont typeface="Times"/>
              <a:buChar char="•"/>
            </a:pPr>
            <a:r>
              <a:rPr lang="en" sz="2200" dirty="0">
                <a:solidFill>
                  <a:srgbClr val="000000"/>
                </a:solidFill>
                <a:latin typeface="Times"/>
                <a:ea typeface="Times"/>
                <a:cs typeface="Times"/>
                <a:sym typeface="Times"/>
              </a:rPr>
              <a:t>explicitly teaching them how to apply strategies</a:t>
            </a:r>
            <a:endParaRPr sz="2200" dirty="0">
              <a:solidFill>
                <a:srgbClr val="000000"/>
              </a:solidFill>
              <a:latin typeface="Lustria"/>
              <a:ea typeface="Lustria"/>
              <a:cs typeface="Lustria"/>
              <a:sym typeface="Lustria"/>
            </a:endParaRPr>
          </a:p>
          <a:p>
            <a:pPr marL="914400" lvl="1" indent="-457200" algn="l" rtl="0">
              <a:lnSpc>
                <a:spcPct val="100000"/>
              </a:lnSpc>
              <a:spcBef>
                <a:spcPts val="600"/>
              </a:spcBef>
              <a:spcAft>
                <a:spcPts val="0"/>
              </a:spcAft>
              <a:buClr>
                <a:srgbClr val="FFFFFF"/>
              </a:buClr>
              <a:buSzPts val="2200"/>
              <a:buFont typeface="Times"/>
              <a:buChar char="•"/>
            </a:pPr>
            <a:r>
              <a:rPr lang="en" sz="2200" dirty="0">
                <a:solidFill>
                  <a:srgbClr val="000000"/>
                </a:solidFill>
                <a:latin typeface="Times"/>
                <a:ea typeface="Times"/>
                <a:cs typeface="Times"/>
                <a:sym typeface="Times"/>
              </a:rPr>
              <a:t>providing extended time for guided and independent practice</a:t>
            </a:r>
            <a:endParaRPr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2445" y="1148254"/>
            <a:ext cx="3121747" cy="2296507"/>
          </a:xfrm>
        </p:spPr>
        <p:txBody>
          <a:bodyPr/>
          <a:lstStyle/>
          <a:p>
            <a:pPr algn="ctr"/>
            <a:r>
              <a:rPr lang="en-US" sz="3200" b="1" spc="150" dirty="0">
                <a:ln w="11430"/>
                <a:solidFill>
                  <a:srgbClr val="000000"/>
                </a:solidFill>
                <a:effectLst>
                  <a:outerShdw blurRad="25400" algn="tl" rotWithShape="0">
                    <a:srgbClr val="000000">
                      <a:alpha val="43000"/>
                    </a:srgbClr>
                  </a:outerShdw>
                </a:effectLst>
              </a:rPr>
              <a:t>Social </a:t>
            </a:r>
            <a:r>
              <a:rPr lang="en-US" sz="3200" b="1" spc="150" dirty="0" err="1">
                <a:ln w="11430"/>
                <a:solidFill>
                  <a:srgbClr val="000000"/>
                </a:solidFill>
                <a:effectLst>
                  <a:outerShdw blurRad="25400" algn="tl" rotWithShape="0">
                    <a:srgbClr val="000000">
                      <a:alpha val="43000"/>
                    </a:srgbClr>
                  </a:outerShdw>
                </a:effectLst>
              </a:rPr>
              <a:t>Cognitivism</a:t>
            </a:r>
            <a:r>
              <a:rPr lang="en-US" sz="3200" b="1" spc="150" dirty="0">
                <a:ln w="11430"/>
                <a:solidFill>
                  <a:srgbClr val="000000"/>
                </a:solidFill>
                <a:effectLst>
                  <a:outerShdw blurRad="25400" algn="tl" rotWithShape="0">
                    <a:srgbClr val="000000">
                      <a:alpha val="43000"/>
                    </a:srgbClr>
                  </a:outerShdw>
                </a:effectLst>
              </a:rPr>
              <a:t> and Reading</a:t>
            </a:r>
          </a:p>
        </p:txBody>
      </p:sp>
      <p:pic>
        <p:nvPicPr>
          <p:cNvPr id="4" name="Picture 3"/>
          <p:cNvPicPr/>
          <p:nvPr/>
        </p:nvPicPr>
        <p:blipFill>
          <a:blip r:embed="rId3"/>
          <a:stretch>
            <a:fillRect/>
          </a:stretch>
        </p:blipFill>
        <p:spPr>
          <a:xfrm>
            <a:off x="743141" y="202635"/>
            <a:ext cx="4476560" cy="4597967"/>
          </a:xfrm>
          <a:prstGeom prst="rect">
            <a:avLst/>
          </a:prstGeom>
        </p:spPr>
      </p:pic>
      <p:sp>
        <p:nvSpPr>
          <p:cNvPr id="5" name="Rectangle 4"/>
          <p:cNvSpPr/>
          <p:nvPr/>
        </p:nvSpPr>
        <p:spPr>
          <a:xfrm>
            <a:off x="743141" y="4800602"/>
            <a:ext cx="6108700" cy="307777"/>
          </a:xfrm>
          <a:prstGeom prst="rect">
            <a:avLst/>
          </a:prstGeom>
        </p:spPr>
        <p:txBody>
          <a:bodyPr wrap="square">
            <a:spAutoFit/>
          </a:bodyPr>
          <a:lstStyle/>
          <a:p>
            <a:r>
              <a:rPr lang="en-US" dirty="0">
                <a:solidFill>
                  <a:schemeClr val="accent1"/>
                </a:solidFill>
              </a:rPr>
              <a:t>Figure 1: </a:t>
            </a:r>
            <a:r>
              <a:rPr lang="en-US" i="1" dirty="0">
                <a:solidFill>
                  <a:schemeClr val="accent1"/>
                </a:solidFill>
              </a:rPr>
              <a:t>Social </a:t>
            </a:r>
            <a:r>
              <a:rPr lang="en-US" i="1" dirty="0" err="1">
                <a:solidFill>
                  <a:schemeClr val="accent1"/>
                </a:solidFill>
              </a:rPr>
              <a:t>Cognitivism</a:t>
            </a:r>
            <a:r>
              <a:rPr lang="en-US" i="1" dirty="0">
                <a:solidFill>
                  <a:schemeClr val="accent1"/>
                </a:solidFill>
              </a:rPr>
              <a:t> and Reading (Brown, 2017)</a:t>
            </a:r>
          </a:p>
        </p:txBody>
      </p:sp>
    </p:spTree>
    <p:extLst>
      <p:ext uri="{BB962C8B-B14F-4D97-AF65-F5344CB8AC3E}">
        <p14:creationId xmlns:p14="http://schemas.microsoft.com/office/powerpoint/2010/main" val="1023672476"/>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10887</TotalTime>
  <Words>2287</Words>
  <Application>Microsoft Office PowerPoint</Application>
  <PresentationFormat>On-screen Show (16:9)</PresentationFormat>
  <Paragraphs>324</Paragraphs>
  <Slides>45</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Segoe UI Semibold</vt:lpstr>
      <vt:lpstr>Times</vt:lpstr>
      <vt:lpstr>Segoe UI Symbol</vt:lpstr>
      <vt:lpstr>Rockwell</vt:lpstr>
      <vt:lpstr>Times New Roman</vt:lpstr>
      <vt:lpstr>Wingdings</vt:lpstr>
      <vt:lpstr>Lustria</vt:lpstr>
      <vt:lpstr>Calisto MT</vt:lpstr>
      <vt:lpstr>Advantage</vt:lpstr>
      <vt:lpstr>PowerPoint Presentation</vt:lpstr>
      <vt:lpstr>  Welcome!   Charneece Fraticelli RAPSA Coordinator  RAPSA/SIATech     To Ask Questions during the webinar: Please use the chat box feature.   All other questions please email info@rapsa.org </vt:lpstr>
      <vt:lpstr>The Power of Summarization—</vt:lpstr>
      <vt:lpstr>Objectives</vt:lpstr>
      <vt:lpstr>Background of Problem</vt:lpstr>
      <vt:lpstr>Significance of the Topic</vt:lpstr>
      <vt:lpstr>Purpose</vt:lpstr>
      <vt:lpstr>Reading Comprehension</vt:lpstr>
      <vt:lpstr>Social Cognitivism and Reading</vt:lpstr>
      <vt:lpstr>What do good comprehenders do?</vt:lpstr>
      <vt:lpstr>What do good comprehenders do?</vt:lpstr>
      <vt:lpstr>Instruction in Foundational Skills</vt:lpstr>
      <vt:lpstr>Explicit Main Idea and Summarization Instruction</vt:lpstr>
      <vt:lpstr>Research Design</vt:lpstr>
      <vt:lpstr>Primary Research Question</vt:lpstr>
      <vt:lpstr>Primary Research Question</vt:lpstr>
      <vt:lpstr>PowerPoint Presentation</vt:lpstr>
      <vt:lpstr>Dependent Variables</vt:lpstr>
      <vt:lpstr>PowerPoint Presentation</vt:lpstr>
      <vt:lpstr>PowerPoint Presentation</vt:lpstr>
      <vt:lpstr>Scoring</vt:lpstr>
      <vt:lpstr>Self-Efficacy Measure</vt:lpstr>
      <vt:lpstr>Independent Variable</vt:lpstr>
      <vt:lpstr>Fidelity of Implementation</vt:lpstr>
      <vt:lpstr>Oral Summary Measure:  Kenny, Andrew, &amp; Airbender</vt:lpstr>
      <vt:lpstr>Summarization Guide:  Kenny, Andrew, &amp; Airbender</vt:lpstr>
      <vt:lpstr>Tau-U: Estimated Effect Sizes</vt:lpstr>
      <vt:lpstr>Tau-U: Estimated Effect Sizes</vt:lpstr>
      <vt:lpstr>Explicit Instruction: Gradual Release Model</vt:lpstr>
      <vt:lpstr>Defining Terminology</vt:lpstr>
      <vt:lpstr>“A Trip to the Top”:  What is the Big Idea Topic?</vt:lpstr>
      <vt:lpstr>“A Trip to the Top” (I do)</vt:lpstr>
      <vt:lpstr>“A Trip to the Top” (I do)</vt:lpstr>
      <vt:lpstr>Continued “A Trip to the Top” (I do)</vt:lpstr>
      <vt:lpstr>A Trip to the Top (We do)</vt:lpstr>
      <vt:lpstr>A Trip to the Top (We do)</vt:lpstr>
      <vt:lpstr>Continued “A Trip to the Top” (We do)</vt:lpstr>
      <vt:lpstr>Continued “A Trip to the Top” (You do)</vt:lpstr>
      <vt:lpstr>Continued “A Trip to the Top”  (You do)</vt:lpstr>
      <vt:lpstr>Continued “A Trip to the Top” (We do)</vt:lpstr>
      <vt:lpstr>After Reading Activities:  Summarize!</vt:lpstr>
      <vt:lpstr>Self-Efficacy</vt:lpstr>
      <vt:lpstr>Social Validity</vt:lpstr>
      <vt:lpstr>Contact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 &amp; Comprehension Instruction</dc:title>
  <dc:creator>Fraticelli, Charneece</dc:creator>
  <cp:lastModifiedBy>Fraticelli, Charneece</cp:lastModifiedBy>
  <cp:revision>114</cp:revision>
  <dcterms:modified xsi:type="dcterms:W3CDTF">2019-06-03T17:12:32Z</dcterms:modified>
</cp:coreProperties>
</file>